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7" r:id="rId4"/>
    <p:sldId id="258" r:id="rId5"/>
    <p:sldId id="267" r:id="rId6"/>
    <p:sldId id="260" r:id="rId7"/>
    <p:sldId id="268" r:id="rId8"/>
    <p:sldId id="264" r:id="rId9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F9F"/>
    <a:srgbClr val="F9C2B9"/>
    <a:srgbClr val="FE9494"/>
    <a:srgbClr val="FDAE95"/>
    <a:srgbClr val="BBF999"/>
    <a:srgbClr val="66FF99"/>
    <a:srgbClr val="99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 snapToObjects="1"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119895" cy="119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053BB3-5D55-47E2-A81F-AB71974D01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157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34ADB0D-8678-4849-812E-4D3E6F977A3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90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B7D1A59-2190-4A97-8D76-055C7A963394}" type="slidenum">
              <a:rPr lang="de-AT" smtClean="0"/>
              <a:pPr eaLnBrk="1" hangingPunct="1">
                <a:defRPr/>
              </a:pPr>
              <a:t>1</a:t>
            </a:fld>
            <a:endParaRPr lang="de-AT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9AC1074-B676-4197-AA4C-8F4309B5595C}" type="slidenum">
              <a:rPr lang="de-AT" smtClean="0"/>
              <a:pPr eaLnBrk="1" hangingPunct="1">
                <a:defRPr/>
              </a:pPr>
              <a:t>2</a:t>
            </a:fld>
            <a:endParaRPr lang="de-AT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28B2A6E-4E08-4ABC-8BCF-881FCE6FA89A}" type="slidenum">
              <a:rPr lang="de-AT" smtClean="0"/>
              <a:pPr eaLnBrk="1" hangingPunct="1">
                <a:defRPr/>
              </a:pPr>
              <a:t>3</a:t>
            </a:fld>
            <a:endParaRPr lang="de-AT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9BFF007-EAA7-4F91-B2A0-C7C333EDF166}" type="slidenum">
              <a:rPr lang="de-AT" smtClean="0"/>
              <a:pPr eaLnBrk="1" hangingPunct="1">
                <a:defRPr/>
              </a:pPr>
              <a:t>4</a:t>
            </a:fld>
            <a:endParaRPr lang="de-AT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BBB908-87DB-4DDA-A5CE-418B436C6C68}" type="slidenum">
              <a:rPr lang="de-AT" smtClean="0"/>
              <a:pPr eaLnBrk="1" hangingPunct="1">
                <a:defRPr/>
              </a:pPr>
              <a:t>5</a:t>
            </a:fld>
            <a:endParaRPr lang="de-A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1D83B1-9E33-44C6-B6EA-7DB5680A4D1D}" type="slidenum">
              <a:rPr lang="de-AT" smtClean="0"/>
              <a:pPr eaLnBrk="1" hangingPunct="1">
                <a:defRPr/>
              </a:pPr>
              <a:t>6</a:t>
            </a:fld>
            <a:endParaRPr lang="de-A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ED4388F-C103-4189-81C1-D48E02B3ADE3}" type="slidenum">
              <a:rPr lang="de-AT" smtClean="0"/>
              <a:pPr eaLnBrk="1" hangingPunct="1">
                <a:defRPr/>
              </a:pPr>
              <a:t>7</a:t>
            </a:fld>
            <a:endParaRPr lang="de-A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855E3E1-E0E7-4C13-9163-4468E08610A1}" type="slidenum">
              <a:rPr lang="de-AT" smtClean="0"/>
              <a:pPr eaLnBrk="1" hangingPunct="1">
                <a:defRPr/>
              </a:pPr>
              <a:t>8</a:t>
            </a:fld>
            <a:endParaRPr lang="de-AT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de-AT" altLang="en-US" noProof="0"/>
              <a:t>Titelmasterformat durch Klicken bearbeiten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e-AT" altLang="en-US" noProof="0"/>
              <a:t>Formatvorlage des Untertitelmasters durch Klicken bearbeiten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3DEA-3CED-4C30-BA96-CB4C6DF1219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2781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C8C62-7081-4B17-8ED2-CA103CCFE92D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00668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A971-15FC-4350-96B1-518CB7CAD081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19226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1058-F177-4C53-A5CD-9041CF45133B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69351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8D9-FD49-4C9F-A2CE-857E5EE0DEA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3913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6767B-AA8F-4895-83C5-BAD97DE98076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05775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CD88C-CCC7-4C3B-9599-4426DAC01029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27985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16F3-10F0-4778-B00F-01072A5304C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67851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44E2-4403-4CB4-9EF8-F3A120B4D1EB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62062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B2B6C-A546-42E2-9C85-BE336EA9E621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27074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546DE-1E10-436F-9D59-76AE09DD9CAA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58504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807325" y="182563"/>
            <a:ext cx="0" cy="1687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232650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70075"/>
            <a:ext cx="8229600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A405A10-1BB5-4F36-9FCE-8BEF906F5340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7924800" y="27305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1033" name="Line 40"/>
          <p:cNvSpPr>
            <a:spLocks noChangeShapeType="1"/>
          </p:cNvSpPr>
          <p:nvPr userDrawn="1"/>
        </p:nvSpPr>
        <p:spPr bwMode="auto">
          <a:xfrm>
            <a:off x="457200" y="1701800"/>
            <a:ext cx="825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Char char="-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Aufnahmsverfahren%202007/Infos/Sie%20erhalten%20bis%20Ende%20M&#228;rz%20eine%20Nachricht%20der%20Erstwunschschule.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11150"/>
            <a:ext cx="6781800" cy="2278063"/>
          </a:xfrm>
        </p:spPr>
        <p:txBody>
          <a:bodyPr/>
          <a:lstStyle/>
          <a:p>
            <a:pPr eaLnBrk="1" hangingPunct="1"/>
            <a:r>
              <a:rPr lang="de-DE" altLang="de-DE" sz="3200" dirty="0"/>
              <a:t>Aufnahme an</a:t>
            </a:r>
            <a:br>
              <a:rPr lang="de-DE" altLang="de-DE" sz="3200" dirty="0"/>
            </a:br>
            <a:r>
              <a:rPr lang="de-DE" altLang="de-DE" sz="3200" dirty="0"/>
              <a:t>weiterführenden Schulen</a:t>
            </a:r>
            <a:br>
              <a:rPr lang="de-DE" altLang="de-DE" sz="3200" dirty="0"/>
            </a:br>
            <a:r>
              <a:rPr lang="de-DE" altLang="de-DE" sz="3200" dirty="0"/>
              <a:t>im Schuljahr </a:t>
            </a:r>
            <a:r>
              <a:rPr lang="de-DE" altLang="de-DE" sz="3200" dirty="0" smtClean="0"/>
              <a:t>2025/26</a:t>
            </a:r>
            <a:endParaRPr lang="de-AT" altLang="de-DE" sz="3200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5288" y="3148013"/>
            <a:ext cx="6694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/>
              <a:t>Nach der Polytechnischen Schule</a:t>
            </a:r>
          </a:p>
        </p:txBody>
      </p:sp>
      <p:sp>
        <p:nvSpPr>
          <p:cNvPr id="307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7450138" y="6186488"/>
            <a:ext cx="13192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200" dirty="0" smtClean="0"/>
              <a:t>01.10.2024</a:t>
            </a:r>
            <a:endParaRPr lang="de-DE" altLang="de-DE" sz="1200" dirty="0" smtClean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1200" dirty="0"/>
          </a:p>
        </p:txBody>
      </p:sp>
    </p:spTree>
  </p:cSld>
  <p:clrMapOvr>
    <a:masterClrMapping/>
  </p:clrMapOvr>
  <p:transition spd="med" advTm="3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Die richtige Entscheidung</a:t>
            </a:r>
            <a:br>
              <a:rPr lang="de-DE" altLang="de-DE" sz="3200"/>
            </a:br>
            <a:r>
              <a:rPr lang="de-DE" altLang="de-DE" sz="3200"/>
              <a:t>für Ihren Sohn/Ihre Tochter</a:t>
            </a:r>
            <a:endParaRPr lang="de-AT" altLang="de-DE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414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2400" dirty="0"/>
              <a:t>Bedenken Sie bei Ihrer Entscheidung</a:t>
            </a:r>
            <a:br>
              <a:rPr lang="de-DE" sz="2400" dirty="0"/>
            </a:br>
            <a:r>
              <a:rPr lang="de-DE" sz="2400" dirty="0"/>
              <a:t>zur Schullaufbahn Ihres Sohnes/Ihrer Tochter: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Welche Interessen hat mein Sohn/meine Tochter?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Was ist machbar für meinen Sohn/meine Tochter?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 welcher Schule kann mein Sohn/meine Tochter realistisch Aufnahme finden?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Chancenrechner auf </a:t>
            </a:r>
            <a:r>
              <a:rPr lang="de-DE" sz="2400" dirty="0">
                <a:hlinkClick r:id="rId3"/>
              </a:rPr>
              <a:t>www.schulanmeldung.at</a:t>
            </a:r>
            <a:endParaRPr lang="de-DE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Erkundigen Sie sich frühzeitig über allfällige Eignungstests: </a:t>
            </a:r>
            <a:r>
              <a:rPr lang="de-DE" sz="2400" dirty="0" err="1"/>
              <a:t>BAfEP</a:t>
            </a:r>
            <a:r>
              <a:rPr lang="de-DE" sz="2400" dirty="0"/>
              <a:t>, Sportgymnasium, ORG mit bildnerischem Gestalten, Musikgymnasium u.a.</a:t>
            </a:r>
            <a:br>
              <a:rPr lang="de-DE" sz="2400" dirty="0"/>
            </a:br>
            <a:r>
              <a:rPr lang="de-DE" sz="2400" dirty="0"/>
              <a:t>Näheres auf </a:t>
            </a:r>
            <a:r>
              <a:rPr lang="de-DE" sz="2400" dirty="0">
                <a:hlinkClick r:id="rId3"/>
              </a:rPr>
              <a:t>www.schulanmeldung.at</a:t>
            </a:r>
            <a:r>
              <a:rPr lang="de-DE" sz="2400" dirty="0"/>
              <a:t>   </a:t>
            </a:r>
            <a:endParaRPr lang="de-AT" sz="2400" dirty="0"/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/>
              <a:t>Welche Ausbildungswege stehen nach der PTS offen?</a:t>
            </a:r>
            <a:endParaRPr lang="de-AT" altLang="de-DE" sz="3600"/>
          </a:p>
        </p:txBody>
      </p:sp>
      <p:sp>
        <p:nvSpPr>
          <p:cNvPr id="17455" name="Rectangle 47">
            <a:hlinkClick r:id="rId3" action="ppaction://hlinksldjump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317500" y="1870075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DE" altLang="de-DE" sz="2400" b="1"/>
              <a:t>B</a:t>
            </a:r>
            <a:r>
              <a:rPr lang="de-DE" altLang="de-DE" sz="1800"/>
              <a:t>erufsbildende </a:t>
            </a:r>
            <a:r>
              <a:rPr lang="de-DE" altLang="de-DE" sz="2400" b="1"/>
              <a:t>M</a:t>
            </a:r>
            <a:r>
              <a:rPr lang="de-DE" altLang="de-DE" sz="1800"/>
              <a:t>ittlere  </a:t>
            </a:r>
            <a:r>
              <a:rPr lang="de-DE" altLang="de-DE" sz="2400" b="1"/>
              <a:t>S</a:t>
            </a:r>
            <a:r>
              <a:rPr lang="de-DE" altLang="de-DE" sz="1800"/>
              <a:t>chule</a:t>
            </a:r>
            <a:br>
              <a:rPr lang="de-DE" altLang="de-DE" sz="1800"/>
            </a:br>
            <a:r>
              <a:rPr lang="de-DE" altLang="de-DE" sz="2400" b="1"/>
              <a:t>BMS</a:t>
            </a:r>
          </a:p>
        </p:txBody>
      </p:sp>
      <p:sp>
        <p:nvSpPr>
          <p:cNvPr id="17458" name="Text Box 50">
            <a:hlinkClick r:id="rId3" action="ppaction://hlinksldjump">
              <a:snd r:embed="rId4" name="click.wav"/>
            </a:hlinkClick>
          </p:cNvPr>
          <p:cNvSpPr txBox="1">
            <a:spLocks noChangeAspect="1" noChangeArrowheads="1"/>
          </p:cNvSpPr>
          <p:nvPr/>
        </p:nvSpPr>
        <p:spPr bwMode="auto">
          <a:xfrm>
            <a:off x="4649787" y="4368196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400" b="1"/>
              <a:t> Lehre</a:t>
            </a:r>
            <a:r>
              <a:rPr lang="de-DE" altLang="de-DE" sz="1800"/>
              <a:t/>
            </a:r>
            <a:br>
              <a:rPr lang="de-DE" altLang="de-DE" sz="1800"/>
            </a:br>
            <a:r>
              <a:rPr lang="de-DE" altLang="de-DE" sz="1800"/>
              <a:t>+ </a:t>
            </a:r>
            <a:r>
              <a:rPr lang="de-DE" altLang="de-DE" sz="2400" b="1"/>
              <a:t>Berufsschule</a:t>
            </a:r>
            <a:endParaRPr lang="de-DE" altLang="de-DE" sz="1800"/>
          </a:p>
        </p:txBody>
      </p:sp>
      <p:sp>
        <p:nvSpPr>
          <p:cNvPr id="17460" name="Rectangle 5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49788" y="1870075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47675" indent="-44767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b="1"/>
              <a:t>B</a:t>
            </a:r>
            <a:r>
              <a:rPr lang="de-DE" altLang="de-DE" sz="1800"/>
              <a:t>erufsbildende </a:t>
            </a:r>
            <a:r>
              <a:rPr lang="de-DE" altLang="de-DE" sz="2400" b="1"/>
              <a:t>H</a:t>
            </a:r>
            <a:r>
              <a:rPr lang="de-DE" altLang="de-DE" sz="1800"/>
              <a:t>öhere  </a:t>
            </a:r>
            <a:r>
              <a:rPr lang="de-DE" altLang="de-DE" sz="2400" b="1"/>
              <a:t>S</a:t>
            </a:r>
            <a:r>
              <a:rPr lang="de-DE" altLang="de-DE" sz="1800"/>
              <a:t>chule</a:t>
            </a:r>
            <a:br>
              <a:rPr lang="de-DE" altLang="de-DE" sz="1800"/>
            </a:br>
            <a:r>
              <a:rPr lang="de-DE" altLang="de-DE" sz="2400" b="1"/>
              <a:t>BHS</a:t>
            </a:r>
          </a:p>
        </p:txBody>
      </p:sp>
      <p:sp>
        <p:nvSpPr>
          <p:cNvPr id="17461" name="AutoShape 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317500" y="2828925"/>
            <a:ext cx="42386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Handelsschule</a:t>
            </a:r>
            <a:br>
              <a:rPr lang="de-DE" altLang="de-DE" sz="1400" dirty="0"/>
            </a:br>
            <a:r>
              <a:rPr lang="de-DE" altLang="de-DE" sz="1400" dirty="0"/>
              <a:t>Wirtschaftliche Fachschule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GASCHT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Fachschule für Pflege und Sozialbetreuung</a:t>
            </a:r>
            <a:endParaRPr lang="de-DE" altLang="de-DE" sz="1400" dirty="0"/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Technische Fachschule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317500" y="5335588"/>
            <a:ext cx="41783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de-DE" altLang="de-DE" sz="1400" dirty="0"/>
              <a:t>Realgymnasium (RG)</a:t>
            </a:r>
            <a:br>
              <a:rPr lang="de-DE" altLang="de-DE" sz="1400" dirty="0"/>
            </a:br>
            <a:r>
              <a:rPr lang="de-DE" altLang="de-DE" sz="1400" dirty="0"/>
              <a:t>Oberstufenrealgymnasium (ORG)</a:t>
            </a:r>
            <a:r>
              <a:rPr lang="de-DE" altLang="de-DE" sz="1800" dirty="0"/>
              <a:t/>
            </a:r>
            <a:br>
              <a:rPr lang="de-DE" altLang="de-DE" sz="1800" dirty="0"/>
            </a:br>
            <a:r>
              <a:rPr lang="de-DE" altLang="de-DE" sz="1400" dirty="0"/>
              <a:t>musisch</a:t>
            </a:r>
            <a:br>
              <a:rPr lang="de-DE" altLang="de-DE" sz="1400" dirty="0"/>
            </a:br>
            <a:r>
              <a:rPr lang="de-DE" altLang="de-DE" sz="1400" dirty="0"/>
              <a:t>bildnerisch</a:t>
            </a:r>
            <a:br>
              <a:rPr lang="de-DE" altLang="de-DE" sz="1400" dirty="0"/>
            </a:br>
            <a:r>
              <a:rPr lang="de-DE" altLang="de-DE" sz="1400" dirty="0"/>
              <a:t>naturwissenschaftlich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4556125" y="2828925"/>
            <a:ext cx="44513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Handelsakademie </a:t>
            </a:r>
            <a:r>
              <a:rPr lang="de-DE" altLang="de-DE" sz="1400" dirty="0"/>
              <a:t>(HAK)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technische Lehranstalt (HTL)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wirtschaftliche Berufe (HLW)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Tourismus (HLT</a:t>
            </a:r>
            <a:r>
              <a:rPr lang="de-DE" altLang="de-DE" sz="1400" dirty="0" smtClean="0"/>
              <a:t>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Höhere Lehranstalt für Pflege und Sozialbetreuung </a:t>
            </a:r>
            <a:r>
              <a:rPr lang="de-DE" altLang="de-DE" sz="1400" dirty="0"/>
              <a:t/>
            </a:r>
            <a:br>
              <a:rPr lang="de-DE" altLang="de-DE" sz="1400" dirty="0"/>
            </a:br>
            <a:r>
              <a:rPr lang="de-DE" altLang="de-DE" sz="1400" dirty="0"/>
              <a:t>Bundesanstalt für Kindergartenpädagogik (BAfEP)</a:t>
            </a:r>
          </a:p>
        </p:txBody>
      </p:sp>
      <p:sp>
        <p:nvSpPr>
          <p:cNvPr id="17466" name="Text Box 58">
            <a:hlinkClick r:id="rId3" action="ppaction://hlinksldjump">
              <a:snd r:embed="rId4" name="click.wav"/>
            </a:hlinkClick>
          </p:cNvPr>
          <p:cNvSpPr txBox="1">
            <a:spLocks noChangeAspect="1" noChangeArrowheads="1"/>
          </p:cNvSpPr>
          <p:nvPr/>
        </p:nvSpPr>
        <p:spPr bwMode="auto">
          <a:xfrm>
            <a:off x="317499" y="4368196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400" b="1" dirty="0"/>
              <a:t> A</a:t>
            </a:r>
            <a:r>
              <a:rPr lang="de-DE" altLang="de-DE" sz="1800" dirty="0"/>
              <a:t>llgemeinbildende </a:t>
            </a:r>
            <a:r>
              <a:rPr lang="de-DE" altLang="de-DE" sz="2400" b="1" dirty="0"/>
              <a:t>H</a:t>
            </a:r>
            <a:r>
              <a:rPr lang="de-DE" altLang="de-DE" sz="1800" dirty="0"/>
              <a:t>öhere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AHS</a:t>
            </a:r>
            <a:endParaRPr lang="de-DE" alt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5" grpId="0" animBg="1"/>
      <p:bldP spid="17458" grpId="0" animBg="1"/>
      <p:bldP spid="17460" grpId="0" animBg="1"/>
      <p:bldP spid="17461" grpId="0" animBg="1"/>
      <p:bldP spid="17463" grpId="0"/>
      <p:bldP spid="17465" grpId="0"/>
      <p:bldP spid="174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Anmeldung</a:t>
            </a:r>
            <a:endParaRPr lang="de-AT" altLang="de-DE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3956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Alle </a:t>
            </a:r>
            <a:r>
              <a:rPr lang="de-DE" sz="2400" dirty="0"/>
              <a:t>Schüler/innen, die eine weiterführende Schule (BMS, AHS, ORG, BHS) besuchen wollen, müssen sich anmelden.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defRPr/>
            </a:pPr>
            <a:r>
              <a:rPr lang="de-DE" sz="2400" dirty="0" smtClean="0"/>
              <a:t>Anmeldefrist </a:t>
            </a:r>
            <a:r>
              <a:rPr lang="de-DE" altLang="de-DE" sz="2400" dirty="0" smtClean="0"/>
              <a:t>ab </a:t>
            </a:r>
            <a:r>
              <a:rPr lang="de-DE" altLang="de-DE" sz="2400" b="1" dirty="0"/>
              <a:t>Montag, </a:t>
            </a:r>
            <a:r>
              <a:rPr lang="de-DE" altLang="de-DE" sz="2400" b="1" dirty="0" smtClean="0"/>
              <a:t>17. </a:t>
            </a:r>
            <a:r>
              <a:rPr lang="de-DE" altLang="de-DE" sz="2400" b="1" dirty="0"/>
              <a:t>Februar </a:t>
            </a:r>
            <a:r>
              <a:rPr lang="de-DE" altLang="de-DE" sz="2400" b="1" dirty="0" smtClean="0"/>
              <a:t>2025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(Beginn des 2. </a:t>
            </a:r>
            <a:r>
              <a:rPr lang="de-DE" altLang="de-DE" sz="2400" dirty="0" smtClean="0"/>
              <a:t>Semesters) bis </a:t>
            </a:r>
            <a:r>
              <a:rPr lang="de-DE" altLang="de-DE" sz="2400" b="1" dirty="0"/>
              <a:t>Freitag, </a:t>
            </a:r>
            <a:r>
              <a:rPr lang="de-DE" altLang="de-DE" sz="2400" b="1" dirty="0" smtClean="0"/>
              <a:t>28. </a:t>
            </a:r>
            <a:r>
              <a:rPr lang="de-DE" altLang="de-DE" sz="2400" b="1" dirty="0" smtClean="0"/>
              <a:t>Februar </a:t>
            </a:r>
            <a:r>
              <a:rPr lang="de-DE" altLang="de-DE" sz="2400" b="1" dirty="0" smtClean="0"/>
              <a:t>2025</a:t>
            </a:r>
            <a:r>
              <a:rPr lang="de-DE" altLang="de-DE" sz="2400" dirty="0" smtClean="0"/>
              <a:t>. </a:t>
            </a:r>
            <a:r>
              <a:rPr lang="de-DE" sz="2400" dirty="0" smtClean="0"/>
              <a:t>Wenn </a:t>
            </a:r>
            <a:r>
              <a:rPr lang="de-DE" sz="2400" dirty="0"/>
              <a:t>möglich, bitten wir Sie darum, die Erstwunschschule schon in den ersten Tagen aufzusuchen.</a:t>
            </a:r>
            <a:endParaRPr lang="de-DE" altLang="de-DE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Bringen Sie das Original der Schulnachricht der PTS</a:t>
            </a:r>
            <a:br>
              <a:rPr lang="de-DE" sz="2400" dirty="0"/>
            </a:br>
            <a:r>
              <a:rPr lang="de-DE" sz="2400" dirty="0"/>
              <a:t>und das Jahreszeugnis der 4. Klasse Mittelschule mit.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Geben Sie auf der Rückseite der Schulnachricht (Reihungsformular) Ihre Schulwünsche bekannt (Erstwunsch und Ersatzwünsche).</a:t>
            </a:r>
            <a:endParaRPr lang="de-AT" sz="2400" dirty="0"/>
          </a:p>
        </p:txBody>
      </p:sp>
      <p:sp>
        <p:nvSpPr>
          <p:cNvPr id="194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Wie werden Sie benachrichtigt?</a:t>
            </a:r>
            <a:endParaRPr lang="de-AT" altLang="de-DE" sz="32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0075"/>
            <a:ext cx="8431213" cy="4076700"/>
          </a:xfrm>
        </p:spPr>
        <p:txBody>
          <a:bodyPr/>
          <a:lstStyle/>
          <a:p>
            <a:pPr eaLnBrk="1" hangingPunct="1"/>
            <a:r>
              <a:rPr lang="de-DE" altLang="de-DE" sz="2000" dirty="0"/>
              <a:t>AHS, ORG und BMHS:</a:t>
            </a:r>
          </a:p>
          <a:p>
            <a:pPr lvl="1" eaLnBrk="1" hangingPunct="1"/>
            <a:r>
              <a:rPr lang="de-DE" altLang="de-DE" sz="1800" dirty="0"/>
              <a:t>Sie erhalten bis </a:t>
            </a:r>
            <a:r>
              <a:rPr lang="de-DE" altLang="de-DE" sz="1800" dirty="0" smtClean="0"/>
              <a:t>Mitte </a:t>
            </a:r>
            <a:r>
              <a:rPr lang="de-DE" altLang="de-DE" sz="1800" dirty="0"/>
              <a:t>März eine schriftliche Nachricht der Erstwunschschule (Erstverfahren).</a:t>
            </a:r>
          </a:p>
          <a:p>
            <a:pPr lvl="1" eaLnBrk="1" hangingPunct="1"/>
            <a:r>
              <a:rPr lang="de-DE" altLang="de-DE" sz="1800" dirty="0"/>
              <a:t>Kann der Erstwunsch nicht erfüllt werden, werden die Ersatzwünsche in der gewünschten Reihenfolge bearbeitet.</a:t>
            </a:r>
            <a:br>
              <a:rPr lang="de-DE" altLang="de-DE" sz="1800" dirty="0"/>
            </a:br>
            <a:r>
              <a:rPr lang="de-DE" altLang="de-DE" sz="1800" dirty="0"/>
              <a:t>Die sinnvollen Reihung der Ersatzwünschen ist daher wichtig.</a:t>
            </a:r>
            <a:br>
              <a:rPr lang="de-DE" altLang="de-DE" sz="1800" dirty="0"/>
            </a:br>
            <a:r>
              <a:rPr lang="de-DE" altLang="de-DE" sz="1800" dirty="0" smtClean="0"/>
              <a:t>Sie erhalten eine schriftliche Benachrichtigung</a:t>
            </a:r>
            <a:br>
              <a:rPr lang="de-DE" altLang="de-DE" sz="1800" dirty="0" smtClean="0"/>
            </a:br>
            <a:r>
              <a:rPr lang="de-DE" altLang="de-DE" sz="1800" dirty="0" smtClean="0"/>
              <a:t>der aufnehmenden Schule bis Mitte April (Zweitverfahren).</a:t>
            </a:r>
          </a:p>
          <a:p>
            <a:pPr lvl="1" eaLnBrk="1" hangingPunct="1"/>
            <a:r>
              <a:rPr lang="de-DE" altLang="de-DE" sz="1800" dirty="0" smtClean="0"/>
              <a:t>Kann </a:t>
            </a:r>
            <a:r>
              <a:rPr lang="de-DE" altLang="de-DE" sz="1800" dirty="0"/>
              <a:t>kein Schulwunsch erfüllt werden, erfolgt die Benachrichtigung durch </a:t>
            </a:r>
            <a:r>
              <a:rPr lang="de-DE" altLang="de-DE" sz="1800" dirty="0" smtClean="0"/>
              <a:t>die Bildungsdirektion.</a:t>
            </a:r>
            <a:endParaRPr lang="de-DE" altLang="de-DE" sz="1800" dirty="0"/>
          </a:p>
          <a:p>
            <a:pPr eaLnBrk="1" hangingPunct="1"/>
            <a:r>
              <a:rPr lang="de-AT" altLang="de-DE" sz="2000" dirty="0"/>
              <a:t>Die vorläufige Schulplatzzuweisung ist verbindlich.</a:t>
            </a:r>
            <a:endParaRPr lang="de-DE" altLang="de-DE" sz="2000" dirty="0"/>
          </a:p>
        </p:txBody>
      </p:sp>
      <p:sp>
        <p:nvSpPr>
          <p:cNvPr id="5427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/>
      <p:bldP spid="54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5438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Voraussetzungen für Schüler/innen</a:t>
            </a:r>
            <a:br>
              <a:rPr lang="de-DE" altLang="de-DE" sz="3200"/>
            </a:br>
            <a:r>
              <a:rPr lang="de-DE" altLang="de-DE" sz="3200"/>
              <a:t>der PTS für höhere Schulen</a:t>
            </a:r>
            <a:endParaRPr lang="de-AT" altLang="de-DE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395605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de-DE" altLang="de-DE" sz="1800" dirty="0"/>
              <a:t>Für das ORG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Nachweis der Berechtigung mit dem Jahreszeugnis der 4. Klasse Mittelschule: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In allen leistungsdifferenzierten Pflichtgegenständen beurteilt nach „Standard AHS“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oder nach „Standard“ nicht schlechter als Gut</a:t>
            </a:r>
          </a:p>
          <a:p>
            <a:pPr marL="342900" lvl="1" indent="-342900" eaLnBrk="1" hangingPunct="1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l"/>
            </a:pPr>
            <a:r>
              <a:rPr lang="de-DE" altLang="de-DE" sz="1800" dirty="0">
                <a:ea typeface="+mn-ea"/>
                <a:cs typeface="+mn-cs"/>
              </a:rPr>
              <a:t>Für die BHS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Erfolgreicher Abschluss der PTS auf der 9. Schulstufe.</a:t>
            </a:r>
          </a:p>
          <a:p>
            <a:pPr eaLnBrk="1" hangingPunct="1">
              <a:spcBef>
                <a:spcPts val="400"/>
              </a:spcBef>
            </a:pPr>
            <a:r>
              <a:rPr lang="de-DE" altLang="de-DE" sz="1800" dirty="0"/>
              <a:t>Reihung der Bewerber/innen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nach den Noten des Jahreszeugnisses der 4. Klasse Mittelschule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1600" dirty="0"/>
              <a:t>korrigiert durch bessere Noten in D, E, M in der Schulnachricht der PTS</a:t>
            </a:r>
          </a:p>
          <a:p>
            <a:pPr eaLnBrk="1" hangingPunct="1">
              <a:spcBef>
                <a:spcPts val="400"/>
              </a:spcBef>
            </a:pPr>
            <a:r>
              <a:rPr lang="de-DE" altLang="de-DE" sz="1800" dirty="0"/>
              <a:t>Chancenrechner siehe </a:t>
            </a:r>
            <a:r>
              <a:rPr lang="de-DE" altLang="de-DE" sz="1800" dirty="0">
                <a:hlinkClick r:id="rId3"/>
              </a:rPr>
              <a:t>www.schulanmeldung.at</a:t>
            </a:r>
            <a:endParaRPr lang="de-DE" altLang="de-DE" sz="1800" dirty="0"/>
          </a:p>
        </p:txBody>
      </p:sp>
      <p:sp>
        <p:nvSpPr>
          <p:cNvPr id="215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/>
      <p:bldP spid="215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5438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Voraussetzungen für Schüler/innen</a:t>
            </a:r>
            <a:br>
              <a:rPr lang="de-DE" altLang="de-DE" sz="3200"/>
            </a:br>
            <a:r>
              <a:rPr lang="de-DE" altLang="de-DE" sz="3200"/>
              <a:t>der PTS für mittlere Schulen</a:t>
            </a:r>
            <a:endParaRPr lang="de-AT" altLang="de-DE" sz="32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395605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de-DE" altLang="de-DE" sz="2400" dirty="0"/>
              <a:t>Nachweis der Berechtigung mit dem Jahreszeugnis der 4. Klasse Mittelschule: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2000" dirty="0"/>
              <a:t>In allen leistungsdifferenzierten Pflichtgegenständen beurteilt</a:t>
            </a:r>
            <a:br>
              <a:rPr lang="de-DE" altLang="de-DE" sz="2000" dirty="0"/>
            </a:br>
            <a:r>
              <a:rPr lang="de-DE" altLang="de-DE" sz="2000" dirty="0"/>
              <a:t>nach „Standard AHS“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2000" dirty="0"/>
              <a:t>oder nach „Standard“ nicht schlechter als Befriedigend</a:t>
            </a:r>
          </a:p>
          <a:p>
            <a:pPr eaLnBrk="1" hangingPunct="1">
              <a:spcBef>
                <a:spcPts val="400"/>
              </a:spcBef>
            </a:pPr>
            <a:r>
              <a:rPr lang="de-DE" altLang="de-DE" sz="2000" dirty="0"/>
              <a:t>Reihung der Bewerber/innen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2000" dirty="0"/>
              <a:t>nach den Noten des Jahreszeugnisses der 4. Klasse Mittelschule</a:t>
            </a:r>
          </a:p>
          <a:p>
            <a:pPr lvl="1" eaLnBrk="1" hangingPunct="1">
              <a:spcBef>
                <a:spcPts val="400"/>
              </a:spcBef>
            </a:pPr>
            <a:r>
              <a:rPr lang="de-DE" altLang="de-DE" sz="2000" dirty="0"/>
              <a:t>korrigiert durch bessere Noten in D, E, M in der Schulnachricht der PTS</a:t>
            </a:r>
          </a:p>
          <a:p>
            <a:pPr eaLnBrk="1" hangingPunct="1">
              <a:lnSpc>
                <a:spcPct val="130000"/>
              </a:lnSpc>
              <a:spcBef>
                <a:spcPct val="10000"/>
              </a:spcBef>
            </a:pPr>
            <a:r>
              <a:rPr lang="de-DE" altLang="de-DE" sz="2000" dirty="0"/>
              <a:t>Chancenrechner siehe </a:t>
            </a:r>
            <a:r>
              <a:rPr lang="de-DE" altLang="de-DE" sz="2000" dirty="0">
                <a:hlinkClick r:id="rId3"/>
              </a:rPr>
              <a:t>www.schulanmeldung.at</a:t>
            </a:r>
            <a:endParaRPr lang="de-DE" altLang="de-DE" sz="2000" dirty="0"/>
          </a:p>
        </p:txBody>
      </p:sp>
      <p:sp>
        <p:nvSpPr>
          <p:cNvPr id="6144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2"/>
      <p:bldP spid="614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Wenn Sie Fragen haben	</a:t>
            </a:r>
            <a:endParaRPr lang="de-AT" altLang="de-DE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2109788"/>
            <a:ext cx="8229600" cy="38369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Wenden Sie sich bitte an die Direktion</a:t>
            </a:r>
            <a:br>
              <a:rPr lang="de-DE" altLang="de-DE" sz="2400" dirty="0"/>
            </a:br>
            <a:r>
              <a:rPr lang="de-DE" altLang="de-DE" sz="2400" dirty="0"/>
              <a:t>oder die Bildungsberater/innen ihrer Schule.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Über die Zugangskriterien der mittleren und höheren Schulen informieren Sie die jeweiligen Schulen.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Weitere Informationen finden Sie auf </a:t>
            </a:r>
            <a:r>
              <a:rPr lang="de-DE" altLang="de-DE" sz="2400" dirty="0">
                <a:hlinkClick r:id="rId3" action="ppaction://hlinkfile"/>
              </a:rPr>
              <a:t>www.schulanmeldung.at</a:t>
            </a:r>
            <a:r>
              <a:rPr lang="de-DE" altLang="de-DE" sz="2400" dirty="0"/>
              <a:t>.</a:t>
            </a:r>
            <a:endParaRPr lang="de-AT" altLang="de-DE" sz="2400" dirty="0"/>
          </a:p>
        </p:txBody>
      </p:sp>
      <p:sp>
        <p:nvSpPr>
          <p:cNvPr id="43014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255588" y="6130925"/>
            <a:ext cx="838200" cy="355600"/>
          </a:xfrm>
          <a:prstGeom prst="actionButtonBlank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4" grpId="0" animBg="1"/>
    </p:bldLst>
  </p:timing>
</p:sld>
</file>

<file path=ppt/theme/theme1.xml><?xml version="1.0" encoding="utf-8"?>
<a:theme xmlns:a="http://schemas.openxmlformats.org/drawingml/2006/main" name="Netzwerk">
  <a:themeElements>
    <a:clrScheme name="Netzwe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zwe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zwe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Bildschirmpräsentation (4:3)</PresentationFormat>
  <Paragraphs>68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Wingdings</vt:lpstr>
      <vt:lpstr>Arial</vt:lpstr>
      <vt:lpstr>Netzwerk</vt:lpstr>
      <vt:lpstr>Aufnahme an weiterführenden Schulen im Schuljahr 2025/26</vt:lpstr>
      <vt:lpstr>Die richtige Entscheidung für Ihren Sohn/Ihre Tochter</vt:lpstr>
      <vt:lpstr>Welche Ausbildungswege stehen nach der PTS offen?</vt:lpstr>
      <vt:lpstr>Anmeldung</vt:lpstr>
      <vt:lpstr>Wie werden Sie benachrichtigt?</vt:lpstr>
      <vt:lpstr>Voraussetzungen für Schüler/innen der PTS für höhere Schulen</vt:lpstr>
      <vt:lpstr>Voraussetzungen für Schüler/innen der PTS für mittlere Schulen</vt:lpstr>
      <vt:lpstr>Wenn Sie Fragen haben </vt:lpstr>
    </vt:vector>
  </TitlesOfParts>
  <Company>Amt der Vlbg. LReg.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Aufnahme an weiterführenden Schulen   nach der 4. Klasse  Volksschule</dc:title>
  <dc:creator>Arno Wohlgenannt</dc:creator>
  <cp:lastModifiedBy>Braun Stephan</cp:lastModifiedBy>
  <cp:revision>96</cp:revision>
  <dcterms:created xsi:type="dcterms:W3CDTF">2006-10-02T05:39:47Z</dcterms:created>
  <dcterms:modified xsi:type="dcterms:W3CDTF">2024-10-01T11:11:26Z</dcterms:modified>
</cp:coreProperties>
</file>