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65" r:id="rId3"/>
    <p:sldId id="257" r:id="rId4"/>
    <p:sldId id="258" r:id="rId5"/>
    <p:sldId id="267" r:id="rId6"/>
    <p:sldId id="260" r:id="rId7"/>
    <p:sldId id="264" r:id="rId8"/>
  </p:sldIdLst>
  <p:sldSz cx="9144000" cy="6858000" type="screen4x3"/>
  <p:notesSz cx="6858000" cy="914400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F9F"/>
    <a:srgbClr val="F9C2B9"/>
    <a:srgbClr val="FE9494"/>
    <a:srgbClr val="FDAE95"/>
    <a:srgbClr val="BBF999"/>
    <a:srgbClr val="9AE579"/>
    <a:srgbClr val="E9EC72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7" autoAdjust="0"/>
  </p:normalViewPr>
  <p:slideViewPr>
    <p:cSldViewPr snapToObjects="1">
      <p:cViewPr varScale="1">
        <p:scale>
          <a:sx n="123" d="100"/>
          <a:sy n="123" d="100"/>
        </p:scale>
        <p:origin x="125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119895" cy="119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0E76D73-40F3-45B4-B953-CC0BC0A2AF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3774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/>
              <a:t>Textmasterformate durch Klicken bearbeiten</a:t>
            </a:r>
          </a:p>
          <a:p>
            <a:pPr lvl="1"/>
            <a:r>
              <a:rPr lang="de-AT" noProof="0"/>
              <a:t>Zweite Ebene</a:t>
            </a:r>
          </a:p>
          <a:p>
            <a:pPr lvl="2"/>
            <a:r>
              <a:rPr lang="de-AT" noProof="0"/>
              <a:t>Dritte Ebene</a:t>
            </a:r>
          </a:p>
          <a:p>
            <a:pPr lvl="3"/>
            <a:r>
              <a:rPr lang="de-AT" noProof="0"/>
              <a:t>Vierte Ebene</a:t>
            </a:r>
          </a:p>
          <a:p>
            <a:pPr lvl="4"/>
            <a:r>
              <a:rPr lang="de-AT" noProof="0"/>
              <a:t>Fünfte Ebene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9041546-4BFF-43BD-88A2-10862F705910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897831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7E1B58A3-158D-45D4-88B6-6D20F90F6309}" type="slidenum">
              <a:rPr lang="de-AT" altLang="de-DE" smtClean="0"/>
              <a:pPr eaLnBrk="1" hangingPunct="1">
                <a:defRPr/>
              </a:pPr>
              <a:t>1</a:t>
            </a:fld>
            <a:endParaRPr lang="de-AT" altLang="de-DE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E993DAF-7827-4AF3-B500-3423CCF88426}" type="slidenum">
              <a:rPr lang="de-AT" altLang="de-DE" smtClean="0"/>
              <a:pPr eaLnBrk="1" hangingPunct="1">
                <a:defRPr/>
              </a:pPr>
              <a:t>2</a:t>
            </a:fld>
            <a:endParaRPr lang="de-AT" altLang="de-DE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05B56A2D-0763-40DA-BA4C-6F5A0EC38F3C}" type="slidenum">
              <a:rPr lang="de-AT" altLang="de-DE" smtClean="0"/>
              <a:pPr eaLnBrk="1" hangingPunct="1">
                <a:defRPr/>
              </a:pPr>
              <a:t>3</a:t>
            </a:fld>
            <a:endParaRPr lang="de-AT" altLang="de-DE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29A7D0A-F8B4-4049-871C-592C11F4E481}" type="slidenum">
              <a:rPr lang="de-AT" altLang="de-DE" smtClean="0"/>
              <a:pPr eaLnBrk="1" hangingPunct="1">
                <a:defRPr/>
              </a:pPr>
              <a:t>4</a:t>
            </a:fld>
            <a:endParaRPr lang="de-AT" altLang="de-DE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3B14E00E-92DB-46B8-BBD8-CD03E35CBF26}" type="slidenum">
              <a:rPr lang="de-AT" altLang="de-DE" smtClean="0"/>
              <a:pPr eaLnBrk="1" hangingPunct="1">
                <a:defRPr/>
              </a:pPr>
              <a:t>5</a:t>
            </a:fld>
            <a:endParaRPr lang="de-AT" altLang="de-DE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0C2AA86-F4B0-4664-905E-47609C16474A}" type="slidenum">
              <a:rPr lang="de-AT" altLang="de-DE" smtClean="0"/>
              <a:pPr eaLnBrk="1" hangingPunct="1">
                <a:defRPr/>
              </a:pPr>
              <a:t>6</a:t>
            </a:fld>
            <a:endParaRPr lang="de-AT" altLang="de-DE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19B8D2F6-2CE4-4F30-899E-9CE8BF0BBCE4}" type="slidenum">
              <a:rPr lang="de-AT" altLang="de-DE" smtClean="0"/>
              <a:pPr eaLnBrk="1" hangingPunct="1">
                <a:defRPr/>
              </a:pPr>
              <a:t>7</a:t>
            </a:fld>
            <a:endParaRPr lang="de-AT" altLang="de-DE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3600"/>
            </a:lvl1pPr>
          </a:lstStyle>
          <a:p>
            <a:pPr lvl="0"/>
            <a:r>
              <a:rPr lang="de-AT" altLang="en-US" noProof="0"/>
              <a:t>Titelmasterformat durch Klicken bearbeiten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de-AT" altLang="en-US" noProof="0"/>
              <a:t>Formatvorlage des Untertitelmasters durch Klicken bearbeiten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AABE0-02F4-47F8-9FE5-06F055BD2C5F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588023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F62DA-10D9-4AF3-A959-BFEEA6514873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59212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EF995-8D78-4822-8C86-E46811A2433B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2789274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ClrTx/>
              <a:defRPr lang="de-DE" dirty="0">
                <a:solidFill>
                  <a:schemeClr val="tx1"/>
                </a:solidFill>
              </a:defRPr>
            </a:lvl3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1E655-6152-49CA-B9A5-094FE78C891E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418054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A3C7D-97FB-47BE-A6C4-331CBF18B517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663702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870075"/>
            <a:ext cx="4038600" cy="4260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70075"/>
            <a:ext cx="4038600" cy="4260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05033-E7E8-4CC0-BF83-8B1C9D9120FE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2381025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B03B4-F519-4A45-9589-12C825BFE983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027890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DEB44-3F9E-41DE-802A-3A2BEB5FDC17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479941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B3B54-8E27-4FF5-817B-63AF0DD6B9CC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170187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4A2C0-BB37-480F-A1F1-13B56BE00E43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2116515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8FF0E-558E-4407-8B55-10B71822F341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318431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F6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807325" y="182563"/>
            <a:ext cx="0" cy="1687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232650" cy="144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Titelmasterformat durch Klicken bearbeiten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70075"/>
            <a:ext cx="8229600" cy="426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 dirty="0"/>
              <a:t>Textmasterformate durch Klicken bearbeiten</a:t>
            </a:r>
          </a:p>
          <a:p>
            <a:pPr lvl="1"/>
            <a:r>
              <a:rPr lang="de-AT" altLang="en-US" dirty="0"/>
              <a:t>Zweite Ebene</a:t>
            </a:r>
          </a:p>
          <a:p>
            <a:pPr lvl="2"/>
            <a:r>
              <a:rPr lang="de-AT" altLang="en-US" dirty="0"/>
              <a:t>Dritte Ebene</a:t>
            </a:r>
          </a:p>
          <a:p>
            <a:pPr lvl="3"/>
            <a:r>
              <a:rPr lang="de-AT" altLang="en-US" dirty="0"/>
              <a:t>Vierte Ebene</a:t>
            </a:r>
          </a:p>
          <a:p>
            <a:pPr lvl="4"/>
            <a:r>
              <a:rPr lang="de-AT" altLang="en-US" dirty="0"/>
              <a:t>Fünfte Ebene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>
              <a:defRPr/>
            </a:pPr>
            <a:fld id="{7FB83DEB-B32E-4620-BF61-7B23A701852D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7924800" y="273050"/>
            <a:ext cx="792163" cy="1295400"/>
            <a:chOff x="5136" y="960"/>
            <a:chExt cx="528" cy="864"/>
          </a:xfrm>
        </p:grpSpPr>
        <p:sp>
          <p:nvSpPr>
            <p:cNvPr id="1034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35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36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7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37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38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39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7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0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7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1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2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3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7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4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7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5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6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7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8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7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9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7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0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1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2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7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3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7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4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5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6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7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7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8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7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9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60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61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7" cy="7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62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7" cy="7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63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64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7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</p:grpSp>
      <p:sp>
        <p:nvSpPr>
          <p:cNvPr id="1033" name="Line 40"/>
          <p:cNvSpPr>
            <a:spLocks noChangeShapeType="1"/>
          </p:cNvSpPr>
          <p:nvPr userDrawn="1"/>
        </p:nvSpPr>
        <p:spPr bwMode="auto">
          <a:xfrm>
            <a:off x="457200" y="1701800"/>
            <a:ext cx="8259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Char char="-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ulanmeldung.a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ulanmeldung.a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ulanmeldung.a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311150"/>
            <a:ext cx="6781800" cy="2278063"/>
          </a:xfrm>
        </p:spPr>
        <p:txBody>
          <a:bodyPr/>
          <a:lstStyle/>
          <a:p>
            <a:pPr eaLnBrk="1" hangingPunct="1"/>
            <a:r>
              <a:rPr lang="de-DE" altLang="de-DE" sz="3200" dirty="0"/>
              <a:t>Aufnahme an</a:t>
            </a:r>
            <a:br>
              <a:rPr lang="de-DE" altLang="de-DE" sz="3200" dirty="0"/>
            </a:br>
            <a:r>
              <a:rPr lang="de-DE" altLang="de-DE" sz="3200" dirty="0"/>
              <a:t>weiterführenden Schulen</a:t>
            </a:r>
            <a:br>
              <a:rPr lang="de-DE" altLang="de-DE" sz="3200" dirty="0"/>
            </a:br>
            <a:r>
              <a:rPr lang="de-DE" altLang="de-DE" sz="3200" dirty="0"/>
              <a:t>im Schuljahr </a:t>
            </a:r>
            <a:r>
              <a:rPr lang="de-DE" altLang="de-DE" sz="3200" dirty="0" smtClean="0"/>
              <a:t>2025/26</a:t>
            </a:r>
            <a:endParaRPr lang="de-AT" altLang="de-DE" sz="3200" dirty="0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395288" y="3148013"/>
            <a:ext cx="6694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1" dirty="0"/>
              <a:t>Nach der 4. Klasse</a:t>
            </a:r>
            <a:r>
              <a:rPr lang="de-DE" altLang="de-DE" sz="2400" dirty="0"/>
              <a:t> </a:t>
            </a:r>
            <a:r>
              <a:rPr lang="de-DE" altLang="de-DE" sz="2400" b="1" dirty="0"/>
              <a:t>Gymnasium</a:t>
            </a:r>
          </a:p>
        </p:txBody>
      </p:sp>
      <p:sp>
        <p:nvSpPr>
          <p:cNvPr id="3076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7500" y="6130925"/>
            <a:ext cx="277813" cy="360363"/>
          </a:xfrm>
          <a:prstGeom prst="actionButtonForwardNex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7329488" y="6159500"/>
            <a:ext cx="13192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200" dirty="0" smtClean="0"/>
              <a:t>01.10.2024</a:t>
            </a:r>
            <a:endParaRPr lang="de-DE" altLang="de-DE" sz="1200" dirty="0"/>
          </a:p>
        </p:txBody>
      </p:sp>
    </p:spTree>
  </p:cSld>
  <p:clrMapOvr>
    <a:masterClrMapping/>
  </p:clrMapOvr>
  <p:transition spd="med" advTm="36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3200"/>
              <a:t>Die richtige Entscheidung</a:t>
            </a:r>
            <a:br>
              <a:rPr lang="de-DE" altLang="de-DE" sz="3200"/>
            </a:br>
            <a:r>
              <a:rPr lang="de-DE" altLang="de-DE" sz="3200"/>
              <a:t>für Ihren Sohn/Ihre Tochter</a:t>
            </a:r>
            <a:endParaRPr lang="de-AT" altLang="de-DE" sz="320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90725"/>
            <a:ext cx="8229600" cy="4140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e-DE" sz="2400" dirty="0"/>
              <a:t>Bedenken Sie bei Ihrer Entscheidung</a:t>
            </a:r>
            <a:br>
              <a:rPr lang="de-DE" sz="2400" dirty="0"/>
            </a:br>
            <a:r>
              <a:rPr lang="de-DE" sz="2400" dirty="0"/>
              <a:t>zur Schullaufbahn Ihres Sohnes/Ihrer Tochter: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Welche Interessen hat mein Sohn/meine Tochter?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Was ist machbar für meinen Sohn/meine Tochter?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In welcher Schule kann mein Sohn/meine Tochter realistisch Aufnahme finden?</a:t>
            </a:r>
            <a:br>
              <a:rPr lang="de-DE" sz="2400" dirty="0"/>
            </a:br>
            <a:r>
              <a:rPr lang="de-DE" sz="2400" dirty="0"/>
              <a:t>Dazu: Chancenrechner auf </a:t>
            </a:r>
            <a:r>
              <a:rPr lang="de-DE" sz="2400" dirty="0">
                <a:hlinkClick r:id="rId3"/>
              </a:rPr>
              <a:t>www.schulanmeldung.at</a:t>
            </a:r>
            <a:endParaRPr lang="de-DE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Erkundigen Sie sich frühzeitig über allfällige Eignungsprüfungen: BAKIP, Sportgymnasium, ORG mit bildnerischem Gestalten, Musikgymnasium u.a.</a:t>
            </a:r>
            <a:br>
              <a:rPr lang="de-DE" sz="2400" dirty="0"/>
            </a:br>
            <a:r>
              <a:rPr lang="de-DE" sz="2400" dirty="0"/>
              <a:t>Näheres auf </a:t>
            </a:r>
            <a:r>
              <a:rPr lang="de-DE" sz="2400" dirty="0">
                <a:hlinkClick r:id="rId3"/>
              </a:rPr>
              <a:t>www.schulanmeldung.at</a:t>
            </a:r>
            <a:r>
              <a:rPr lang="de-DE" sz="2400" dirty="0"/>
              <a:t>   </a:t>
            </a:r>
            <a:endParaRPr lang="de-AT" sz="2400" dirty="0"/>
          </a:p>
        </p:txBody>
      </p:sp>
      <p:sp>
        <p:nvSpPr>
          <p:cNvPr id="4710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7500" y="6130925"/>
            <a:ext cx="277813" cy="360363"/>
          </a:xfrm>
          <a:prstGeom prst="actionButtonForwardNex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  <p:bldP spid="4710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3200"/>
              <a:t>Welche Ausbildungswege stehen nach der 8. Schulstufe offen?</a:t>
            </a:r>
            <a:endParaRPr lang="de-AT" altLang="de-DE" sz="3200"/>
          </a:p>
        </p:txBody>
      </p:sp>
      <p:sp>
        <p:nvSpPr>
          <p:cNvPr id="17455" name="Rectangle 47">
            <a:hlinkClick r:id="rId3" action="ppaction://hlinksldjump">
              <a:snd r:embed="rId4" name="click.wav"/>
            </a:hlinkClick>
          </p:cNvPr>
          <p:cNvSpPr>
            <a:spLocks noChangeArrowheads="1"/>
          </p:cNvSpPr>
          <p:nvPr/>
        </p:nvSpPr>
        <p:spPr bwMode="auto">
          <a:xfrm>
            <a:off x="4649788" y="1870075"/>
            <a:ext cx="4238625" cy="958850"/>
          </a:xfrm>
          <a:prstGeom prst="rec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de-DE" altLang="de-DE" sz="2400" b="1" dirty="0"/>
              <a:t>B</a:t>
            </a:r>
            <a:r>
              <a:rPr lang="de-DE" altLang="de-DE" sz="1800" dirty="0"/>
              <a:t>erufsbildende </a:t>
            </a:r>
            <a:r>
              <a:rPr lang="de-DE" altLang="de-DE" sz="2400" b="1" dirty="0"/>
              <a:t>M</a:t>
            </a:r>
            <a:r>
              <a:rPr lang="de-DE" altLang="de-DE" sz="1800" dirty="0"/>
              <a:t>ittlere </a:t>
            </a:r>
            <a:r>
              <a:rPr lang="de-DE" altLang="de-DE" sz="2400" b="1" dirty="0"/>
              <a:t>S</a:t>
            </a:r>
            <a:r>
              <a:rPr lang="de-DE" altLang="de-DE" sz="1800" dirty="0"/>
              <a:t>chule</a:t>
            </a:r>
            <a:br>
              <a:rPr lang="de-DE" altLang="de-DE" sz="1800" dirty="0"/>
            </a:br>
            <a:r>
              <a:rPr lang="de-DE" altLang="de-DE" sz="2400" b="1" dirty="0"/>
              <a:t>BMS</a:t>
            </a:r>
          </a:p>
        </p:txBody>
      </p:sp>
      <p:sp>
        <p:nvSpPr>
          <p:cNvPr id="17456" name="Rectangle 48">
            <a:hlinkClick r:id="" action="ppaction://hlinkshowjump?jump=nextslide">
              <a:snd r:embed="rId4" name="click.wav"/>
            </a:hlinkClick>
          </p:cNvPr>
          <p:cNvSpPr>
            <a:spLocks noChangeArrowheads="1"/>
          </p:cNvSpPr>
          <p:nvPr/>
        </p:nvSpPr>
        <p:spPr bwMode="auto">
          <a:xfrm>
            <a:off x="317500" y="1870075"/>
            <a:ext cx="4178300" cy="958850"/>
          </a:xfrm>
          <a:prstGeom prst="rec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2400" b="1"/>
              <a:t>P</a:t>
            </a:r>
            <a:r>
              <a:rPr lang="de-DE" altLang="de-DE" sz="1800"/>
              <a:t>oly</a:t>
            </a:r>
            <a:r>
              <a:rPr lang="de-DE" altLang="de-DE" sz="1800" b="1"/>
              <a:t>t</a:t>
            </a:r>
            <a:r>
              <a:rPr lang="de-DE" altLang="de-DE" sz="1800"/>
              <a:t>echnische</a:t>
            </a:r>
            <a:r>
              <a:rPr lang="de-DE" altLang="de-DE" sz="1800">
                <a:solidFill>
                  <a:schemeClr val="accent2"/>
                </a:solidFill>
              </a:rPr>
              <a:t> </a:t>
            </a:r>
            <a:r>
              <a:rPr lang="de-DE" altLang="de-DE" sz="2400" b="1"/>
              <a:t>S</a:t>
            </a:r>
            <a:r>
              <a:rPr lang="de-DE" altLang="de-DE" sz="1800"/>
              <a:t>chule</a:t>
            </a:r>
            <a:br>
              <a:rPr lang="de-DE" altLang="de-DE" sz="1800"/>
            </a:br>
            <a:r>
              <a:rPr lang="de-DE" altLang="de-DE" sz="2400" b="1"/>
              <a:t>PTS</a:t>
            </a:r>
            <a:endParaRPr lang="de-AT" altLang="de-DE" sz="2400" b="1"/>
          </a:p>
        </p:txBody>
      </p:sp>
      <p:sp>
        <p:nvSpPr>
          <p:cNvPr id="17458" name="Text Box 50">
            <a:hlinkClick r:id="rId3" action="ppaction://hlinksldjump">
              <a:snd r:embed="rId4" name="click.wav"/>
            </a:hlinkClick>
          </p:cNvPr>
          <p:cNvSpPr txBox="1">
            <a:spLocks noChangeAspect="1" noChangeArrowheads="1"/>
          </p:cNvSpPr>
          <p:nvPr/>
        </p:nvSpPr>
        <p:spPr bwMode="auto">
          <a:xfrm>
            <a:off x="317500" y="4105098"/>
            <a:ext cx="4178300" cy="958850"/>
          </a:xfrm>
          <a:prstGeom prst="rec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2400" b="1" dirty="0"/>
              <a:t> A</a:t>
            </a:r>
            <a:r>
              <a:rPr lang="de-DE" altLang="de-DE" sz="1800" dirty="0"/>
              <a:t>llgemein bildende </a:t>
            </a:r>
            <a:r>
              <a:rPr lang="de-DE" altLang="de-DE" sz="2400" b="1" dirty="0"/>
              <a:t>H</a:t>
            </a:r>
            <a:r>
              <a:rPr lang="de-DE" altLang="de-DE" sz="1800" dirty="0"/>
              <a:t>öhere </a:t>
            </a:r>
            <a:r>
              <a:rPr lang="de-DE" altLang="de-DE" sz="2400" b="1" dirty="0"/>
              <a:t>S</a:t>
            </a:r>
            <a:r>
              <a:rPr lang="de-DE" altLang="de-DE" sz="1800" dirty="0"/>
              <a:t>chule</a:t>
            </a:r>
            <a:br>
              <a:rPr lang="de-DE" altLang="de-DE" sz="1800" dirty="0"/>
            </a:br>
            <a:r>
              <a:rPr lang="de-DE" altLang="de-DE" sz="2400" b="1" dirty="0"/>
              <a:t>AHS</a:t>
            </a:r>
          </a:p>
        </p:txBody>
      </p:sp>
      <p:sp>
        <p:nvSpPr>
          <p:cNvPr id="17460" name="Rectangle 5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649788" y="4105098"/>
            <a:ext cx="4238625" cy="958850"/>
          </a:xfrm>
          <a:prstGeom prst="rec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47675" indent="-447675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2400" b="1" dirty="0"/>
              <a:t>B</a:t>
            </a:r>
            <a:r>
              <a:rPr lang="de-DE" altLang="de-DE" sz="1800" dirty="0"/>
              <a:t>erufsbildende </a:t>
            </a:r>
            <a:r>
              <a:rPr lang="de-DE" altLang="de-DE" sz="2400" b="1" dirty="0"/>
              <a:t>H</a:t>
            </a:r>
            <a:r>
              <a:rPr lang="de-DE" altLang="de-DE" sz="1800" dirty="0"/>
              <a:t>öhere </a:t>
            </a:r>
            <a:r>
              <a:rPr lang="de-DE" altLang="de-DE" sz="2400" b="1" dirty="0"/>
              <a:t>S</a:t>
            </a:r>
            <a:r>
              <a:rPr lang="de-DE" altLang="de-DE" sz="1800" dirty="0"/>
              <a:t>chule</a:t>
            </a:r>
            <a:br>
              <a:rPr lang="de-DE" altLang="de-DE" sz="1800" dirty="0"/>
            </a:br>
            <a:r>
              <a:rPr lang="de-DE" altLang="de-DE" sz="2400" b="1" dirty="0"/>
              <a:t>BHS</a:t>
            </a:r>
          </a:p>
        </p:txBody>
      </p:sp>
      <p:sp>
        <p:nvSpPr>
          <p:cNvPr id="17461" name="AutoShape 5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7500" y="6130925"/>
            <a:ext cx="277813" cy="360363"/>
          </a:xfrm>
          <a:prstGeom prst="actionButtonForwardNex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  <p:sp>
        <p:nvSpPr>
          <p:cNvPr id="17463" name="Text Box 55"/>
          <p:cNvSpPr txBox="1">
            <a:spLocks noChangeArrowheads="1"/>
          </p:cNvSpPr>
          <p:nvPr/>
        </p:nvSpPr>
        <p:spPr bwMode="auto">
          <a:xfrm>
            <a:off x="4624633" y="2871804"/>
            <a:ext cx="4238625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de-DE" altLang="de-DE" sz="1400" dirty="0"/>
              <a:t>Handelsschule</a:t>
            </a:r>
            <a:br>
              <a:rPr lang="de-DE" altLang="de-DE" sz="1400" dirty="0"/>
            </a:br>
            <a:r>
              <a:rPr lang="de-DE" altLang="de-DE" sz="1400" dirty="0"/>
              <a:t>Wirtschaftliche Fachschule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de-DE" altLang="de-DE" sz="1400" dirty="0" smtClean="0"/>
              <a:t>GASCHT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de-DE" altLang="de-DE" sz="1400" dirty="0" smtClean="0"/>
              <a:t>Fachschule für Pflege und Sozialbetreuung</a:t>
            </a:r>
            <a:endParaRPr lang="de-DE" altLang="de-DE" sz="1400" dirty="0"/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de-DE" altLang="de-DE" sz="1400" dirty="0"/>
              <a:t>Technische Fachschule</a:t>
            </a:r>
          </a:p>
        </p:txBody>
      </p:sp>
      <p:sp>
        <p:nvSpPr>
          <p:cNvPr id="17464" name="Text Box 56"/>
          <p:cNvSpPr txBox="1">
            <a:spLocks noChangeArrowheads="1"/>
          </p:cNvSpPr>
          <p:nvPr/>
        </p:nvSpPr>
        <p:spPr bwMode="auto">
          <a:xfrm>
            <a:off x="317500" y="5099990"/>
            <a:ext cx="4178300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de-DE" altLang="de-DE" sz="1400" dirty="0"/>
              <a:t>Gymnasium (G)</a:t>
            </a:r>
            <a:br>
              <a:rPr lang="de-DE" altLang="de-DE" sz="1400" dirty="0"/>
            </a:br>
            <a:r>
              <a:rPr lang="de-DE" altLang="de-DE" sz="1400" dirty="0"/>
              <a:t>Realgymnasium (RG)</a:t>
            </a:r>
            <a:br>
              <a:rPr lang="de-DE" altLang="de-DE" sz="1400" dirty="0"/>
            </a:br>
            <a:r>
              <a:rPr lang="de-DE" altLang="de-DE" sz="1400" dirty="0"/>
              <a:t>Oberstufenrealgymnasium (ORG)</a:t>
            </a:r>
            <a:br>
              <a:rPr lang="de-DE" altLang="de-DE" sz="1400" dirty="0"/>
            </a:br>
            <a:r>
              <a:rPr lang="de-DE" altLang="de-DE" sz="1400" dirty="0"/>
              <a:t>musisch</a:t>
            </a:r>
            <a:br>
              <a:rPr lang="de-DE" altLang="de-DE" sz="1400" dirty="0"/>
            </a:br>
            <a:r>
              <a:rPr lang="de-DE" altLang="de-DE" sz="1400" dirty="0"/>
              <a:t>bildnerisch</a:t>
            </a:r>
            <a:br>
              <a:rPr lang="de-DE" altLang="de-DE" sz="1400" dirty="0"/>
            </a:br>
            <a:r>
              <a:rPr lang="de-DE" altLang="de-DE" sz="1400" dirty="0"/>
              <a:t>naturwissenschaftlich</a:t>
            </a:r>
            <a:endParaRPr lang="de-DE" altLang="de-DE" sz="1800" dirty="0"/>
          </a:p>
        </p:txBody>
      </p:sp>
      <p:sp>
        <p:nvSpPr>
          <p:cNvPr id="17465" name="Text Box 57"/>
          <p:cNvSpPr txBox="1">
            <a:spLocks noChangeArrowheads="1"/>
          </p:cNvSpPr>
          <p:nvPr/>
        </p:nvSpPr>
        <p:spPr bwMode="auto">
          <a:xfrm>
            <a:off x="4495800" y="5099990"/>
            <a:ext cx="451167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 dirty="0" smtClean="0"/>
              <a:t>Handelsakademie </a:t>
            </a:r>
            <a:r>
              <a:rPr lang="de-DE" altLang="de-DE" sz="1400" dirty="0"/>
              <a:t>(HAK)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 dirty="0"/>
              <a:t>Höhere technische Lehranstalt (HTL)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 dirty="0"/>
              <a:t>Höhere Lehranstalt für wirtschaftliche Berufe (HLW)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 dirty="0"/>
              <a:t>Höhere Lehranstalt für Tourismus (HLT) </a:t>
            </a:r>
            <a:endParaRPr lang="de-DE" altLang="de-DE" sz="1400" dirty="0" smtClean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 dirty="0" smtClean="0"/>
              <a:t>Höhere Lehranstalt für Pflege und Sozialbetreuung</a:t>
            </a:r>
            <a:r>
              <a:rPr lang="de-DE" altLang="de-DE" sz="1400" dirty="0"/>
              <a:t/>
            </a:r>
            <a:br>
              <a:rPr lang="de-DE" altLang="de-DE" sz="1400" dirty="0"/>
            </a:br>
            <a:r>
              <a:rPr lang="de-DE" altLang="de-DE" sz="1400" dirty="0"/>
              <a:t>Bundesanstalt für Elementarpädagogik (BAfEP)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55" grpId="0" animBg="1"/>
      <p:bldP spid="17456" grpId="0" animBg="1"/>
      <p:bldP spid="17458" grpId="0" animBg="1"/>
      <p:bldP spid="17460" grpId="0" animBg="1"/>
      <p:bldP spid="17461" grpId="0" animBg="1"/>
      <p:bldP spid="17463" grpId="0"/>
      <p:bldP spid="17464" grpId="0"/>
      <p:bldP spid="174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7112000" cy="1200150"/>
          </a:xfrm>
        </p:spPr>
        <p:txBody>
          <a:bodyPr/>
          <a:lstStyle/>
          <a:p>
            <a:pPr eaLnBrk="1" hangingPunct="1"/>
            <a:r>
              <a:rPr lang="de-DE" altLang="de-DE" sz="3200"/>
              <a:t>Anmeldung</a:t>
            </a:r>
            <a:endParaRPr lang="de-AT" altLang="de-DE" sz="32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90725"/>
            <a:ext cx="8229600" cy="383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altLang="de-DE" sz="2000" dirty="0"/>
              <a:t>Alle Schüler/innen, die eine weiterführende Schule (PTS, BMS, AHS, ORG, BHS) besuchen wollen, müssen sich anmelden.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000" dirty="0"/>
              <a:t>Auch jene Schüler/innen, die das Gymnasium/Realgymnasium weiterhin besuchen wollen, müssen sich anmelden.</a:t>
            </a:r>
            <a:br>
              <a:rPr lang="de-DE" altLang="de-DE" sz="2000" dirty="0"/>
            </a:br>
            <a:r>
              <a:rPr lang="de-DE" altLang="de-DE" sz="2000" dirty="0"/>
              <a:t>Die Fortsetzung ist jedenfalls garantiert.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000" dirty="0" smtClean="0"/>
              <a:t>Anmeldefrist </a:t>
            </a:r>
            <a:r>
              <a:rPr lang="de-DE" altLang="de-DE" sz="2000" b="1" dirty="0" smtClean="0"/>
              <a:t>ab </a:t>
            </a:r>
            <a:r>
              <a:rPr lang="de-DE" altLang="de-DE" sz="2000" b="1" dirty="0"/>
              <a:t>Montag, </a:t>
            </a:r>
            <a:r>
              <a:rPr lang="de-DE" altLang="de-DE" sz="2000" b="1" dirty="0" smtClean="0"/>
              <a:t>17. </a:t>
            </a:r>
            <a:r>
              <a:rPr lang="de-DE" altLang="de-DE" sz="2000" b="1" dirty="0"/>
              <a:t>Februar </a:t>
            </a:r>
            <a:r>
              <a:rPr lang="de-DE" altLang="de-DE" sz="2000" b="1" dirty="0" smtClean="0"/>
              <a:t>2025 </a:t>
            </a:r>
            <a:r>
              <a:rPr lang="de-DE" altLang="de-DE" sz="2000" dirty="0"/>
              <a:t>(Beginn des 2. </a:t>
            </a:r>
            <a:r>
              <a:rPr lang="de-DE" altLang="de-DE" sz="2000" dirty="0" smtClean="0"/>
              <a:t>Semesters) </a:t>
            </a:r>
            <a:r>
              <a:rPr lang="de-DE" altLang="de-DE" sz="2000" b="1" dirty="0" smtClean="0"/>
              <a:t>bis </a:t>
            </a:r>
            <a:r>
              <a:rPr lang="de-DE" altLang="de-DE" sz="2000" b="1" dirty="0"/>
              <a:t>Freitag, </a:t>
            </a:r>
            <a:r>
              <a:rPr lang="de-DE" altLang="de-DE" sz="2000" b="1" dirty="0" smtClean="0"/>
              <a:t>28. </a:t>
            </a:r>
            <a:r>
              <a:rPr lang="de-DE" altLang="de-DE" sz="2000" b="1" dirty="0" smtClean="0"/>
              <a:t>Februar </a:t>
            </a:r>
            <a:r>
              <a:rPr lang="de-DE" altLang="de-DE" sz="2000" b="1" dirty="0" smtClean="0"/>
              <a:t>2025. </a:t>
            </a:r>
            <a:r>
              <a:rPr lang="de-DE" sz="2000" dirty="0" smtClean="0"/>
              <a:t>Wenn </a:t>
            </a:r>
            <a:r>
              <a:rPr lang="de-DE" sz="2000" dirty="0"/>
              <a:t>möglich, bitten wir Sie darum, die Erstwunschschule schon in den ersten Tagen aufzusuchen</a:t>
            </a:r>
            <a:r>
              <a:rPr lang="de-DE" sz="20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000" dirty="0" smtClean="0"/>
              <a:t>Bringen </a:t>
            </a:r>
            <a:r>
              <a:rPr lang="de-DE" altLang="de-DE" sz="2000" dirty="0"/>
              <a:t>Sie das Original der Schulnachricht mit.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000" dirty="0"/>
              <a:t>Geben Sie auf der Rückseite der Schulnachricht (Reihungsformular) Ihre Schulwünsche bekannt (Erstwunsch und Ersatzwünsche).</a:t>
            </a:r>
            <a:endParaRPr lang="de-AT" altLang="de-DE" sz="2000" dirty="0"/>
          </a:p>
        </p:txBody>
      </p:sp>
      <p:sp>
        <p:nvSpPr>
          <p:cNvPr id="19460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7500" y="6126163"/>
            <a:ext cx="277813" cy="360362"/>
          </a:xfrm>
          <a:prstGeom prst="actionButtonForwardNex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  <p:bldP spid="194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7112000" cy="1200150"/>
          </a:xfrm>
        </p:spPr>
        <p:txBody>
          <a:bodyPr/>
          <a:lstStyle/>
          <a:p>
            <a:pPr eaLnBrk="1" hangingPunct="1"/>
            <a:r>
              <a:rPr lang="de-DE" altLang="de-DE" sz="3200"/>
              <a:t>Wie werden Sie benachrichtigt?</a:t>
            </a:r>
            <a:endParaRPr lang="de-AT" altLang="de-DE" sz="320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70075"/>
            <a:ext cx="8229600" cy="41973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altLang="de-DE" sz="2000" dirty="0"/>
              <a:t>Anmeldung an der Polytechnischen Schule: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dirty="0"/>
              <a:t>Die Anmeldung gilt als Schulplatzzuweisung.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dirty="0"/>
              <a:t>Sie erhalten keine weitere Verständigung.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000" dirty="0"/>
              <a:t>Anmeldung an AHS, ORG, BMS und BHS: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dirty="0"/>
              <a:t>Sie erhalten bis </a:t>
            </a:r>
            <a:r>
              <a:rPr lang="de-DE" altLang="de-DE" sz="1800" dirty="0" smtClean="0"/>
              <a:t>Mitte </a:t>
            </a:r>
            <a:r>
              <a:rPr lang="de-DE" altLang="de-DE" sz="1800" dirty="0"/>
              <a:t>März eine schriftliche Nachricht der Erstwunschschule bezüglich des Erstwunsches.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dirty="0"/>
              <a:t>Kann der Erstwunsch nicht erfüllt werden, werden die Ersatzwünsche in der gewünschten Reihenfolge behandelt.</a:t>
            </a:r>
            <a:br>
              <a:rPr lang="de-DE" altLang="de-DE" sz="1800" dirty="0"/>
            </a:br>
            <a:r>
              <a:rPr lang="de-DE" altLang="de-DE" sz="1800" dirty="0"/>
              <a:t>Die Angabe von sinnvoll gereihten Ersatzwünschen ist daher wichtig.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dirty="0"/>
              <a:t>Sie erhalten eine schriftliche Benachrichtigung</a:t>
            </a:r>
            <a:br>
              <a:rPr lang="de-DE" altLang="de-DE" sz="1800" dirty="0"/>
            </a:br>
            <a:r>
              <a:rPr lang="de-DE" altLang="de-DE" sz="1800" dirty="0"/>
              <a:t>von der aufnehmenden Schule bis </a:t>
            </a:r>
            <a:r>
              <a:rPr lang="de-DE" altLang="de-DE" sz="1800" dirty="0" smtClean="0"/>
              <a:t>Mitte April.</a:t>
            </a:r>
            <a:endParaRPr lang="de-DE" altLang="de-DE" sz="1800" dirty="0"/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dirty="0"/>
              <a:t>Kann kein Wunsch erfüllt werden, erfolgt die Benachrichtigung durch </a:t>
            </a:r>
            <a:r>
              <a:rPr lang="de-DE" altLang="de-DE" sz="1800" dirty="0" smtClean="0"/>
              <a:t>die Bildungsdirektion.</a:t>
            </a:r>
            <a:endParaRPr lang="de-DE" altLang="de-DE" sz="1800" dirty="0"/>
          </a:p>
          <a:p>
            <a:pPr eaLnBrk="1" hangingPunct="1">
              <a:lnSpc>
                <a:spcPct val="90000"/>
              </a:lnSpc>
            </a:pPr>
            <a:r>
              <a:rPr lang="de-AT" altLang="de-DE" sz="2000" dirty="0"/>
              <a:t>Die vorläufige Schulplatzzuweisung ist verbindlich.</a:t>
            </a:r>
            <a:endParaRPr lang="de-DE" altLang="de-DE" sz="2000" dirty="0"/>
          </a:p>
        </p:txBody>
      </p:sp>
      <p:sp>
        <p:nvSpPr>
          <p:cNvPr id="54276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7500" y="6126163"/>
            <a:ext cx="277813" cy="360362"/>
          </a:xfrm>
          <a:prstGeom prst="actionButtonForwardNex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bldLvl="2"/>
      <p:bldP spid="5427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7543800" cy="1200150"/>
          </a:xfrm>
        </p:spPr>
        <p:txBody>
          <a:bodyPr/>
          <a:lstStyle/>
          <a:p>
            <a:pPr eaLnBrk="1" hangingPunct="1"/>
            <a:r>
              <a:rPr lang="de-DE" altLang="de-DE" sz="3200"/>
              <a:t>Voraussetzungen für die Aufnahme</a:t>
            </a:r>
            <a:br>
              <a:rPr lang="de-DE" altLang="de-DE" sz="3200"/>
            </a:br>
            <a:r>
              <a:rPr lang="de-DE" altLang="de-DE" sz="3200"/>
              <a:t>an mittleren und höheren Schulen</a:t>
            </a:r>
            <a:endParaRPr lang="de-AT" altLang="de-DE" sz="32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90725"/>
            <a:ext cx="8431213" cy="4076700"/>
          </a:xfrm>
        </p:spPr>
        <p:txBody>
          <a:bodyPr/>
          <a:lstStyle/>
          <a:p>
            <a:pPr eaLnBrk="1" hangingPunct="1"/>
            <a:r>
              <a:rPr lang="de-DE" altLang="de-DE" sz="2400" dirty="0"/>
              <a:t>Für Schüler/innen des Gymnasiums:</a:t>
            </a:r>
          </a:p>
          <a:p>
            <a:pPr lvl="1" eaLnBrk="1" hangingPunct="1">
              <a:buFontTx/>
              <a:buNone/>
            </a:pPr>
            <a:r>
              <a:rPr lang="de-DE" altLang="de-DE" sz="2400" dirty="0"/>
              <a:t>	Positiver Abschluss der 4. Klasse,</a:t>
            </a:r>
            <a:br>
              <a:rPr lang="de-DE" altLang="de-DE" sz="2400" dirty="0"/>
            </a:br>
            <a:r>
              <a:rPr lang="de-DE" altLang="de-DE" sz="2400" dirty="0"/>
              <a:t>ausgenommen:</a:t>
            </a:r>
          </a:p>
          <a:p>
            <a:pPr lvl="2" eaLnBrk="1" hangingPunct="1"/>
            <a:r>
              <a:rPr lang="de-DE" altLang="de-DE" sz="2100" dirty="0"/>
              <a:t>Latein/Französisch</a:t>
            </a:r>
          </a:p>
          <a:p>
            <a:pPr lvl="2" eaLnBrk="1" hangingPunct="1"/>
            <a:r>
              <a:rPr lang="de-DE" altLang="de-DE" sz="2100" dirty="0"/>
              <a:t>Geometrisches Zeichen</a:t>
            </a:r>
          </a:p>
          <a:p>
            <a:pPr eaLnBrk="1" hangingPunct="1"/>
            <a:r>
              <a:rPr lang="de-DE" altLang="de-DE" sz="2400" dirty="0"/>
              <a:t>Die Bewerber/innen werden nach den Noten der Schulnachricht gereiht.</a:t>
            </a:r>
          </a:p>
          <a:p>
            <a:pPr eaLnBrk="1" hangingPunct="1"/>
            <a:r>
              <a:rPr lang="de-DE" altLang="de-DE" sz="2400" dirty="0"/>
              <a:t>Chancenrechner siehe </a:t>
            </a:r>
            <a:r>
              <a:rPr lang="de-DE" altLang="de-DE" sz="2400" dirty="0">
                <a:hlinkClick r:id="rId3"/>
              </a:rPr>
              <a:t>www.schulanmeldung.at</a:t>
            </a:r>
            <a:endParaRPr lang="de-DE" altLang="de-DE" sz="2400" dirty="0"/>
          </a:p>
        </p:txBody>
      </p:sp>
      <p:sp>
        <p:nvSpPr>
          <p:cNvPr id="2150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6126163"/>
            <a:ext cx="277813" cy="360362"/>
          </a:xfrm>
          <a:prstGeom prst="actionButtonForwardNex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bldLvl="2"/>
      <p:bldP spid="2150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3200"/>
              <a:t>Wenn Sie Fragen haben	</a:t>
            </a:r>
            <a:endParaRPr lang="de-AT" altLang="de-DE" sz="320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5313" y="2109788"/>
            <a:ext cx="8229600" cy="3836987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de-DE" altLang="de-DE" sz="2400" dirty="0"/>
              <a:t>Wenden Sie sich bitte an die Direktion</a:t>
            </a:r>
            <a:br>
              <a:rPr lang="de-DE" altLang="de-DE" sz="2400" dirty="0"/>
            </a:br>
            <a:r>
              <a:rPr lang="de-DE" altLang="de-DE" sz="2400" dirty="0"/>
              <a:t>oder die Bildungsberater/innen ihrer Schule.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sz="2400" dirty="0"/>
              <a:t>Über die Zugangskriterien der mittleren und höheren Schulen informieren Sie die jeweiligen Schulen.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sz="2400" dirty="0"/>
              <a:t>Weitere Informationen finden Sie auf </a:t>
            </a:r>
            <a:r>
              <a:rPr lang="de-DE" altLang="de-DE" sz="2400" dirty="0">
                <a:hlinkClick r:id="rId3"/>
              </a:rPr>
              <a:t>www.schulanmeldung.at</a:t>
            </a:r>
            <a:r>
              <a:rPr lang="de-DE" altLang="de-DE" sz="2400" dirty="0"/>
              <a:t>.</a:t>
            </a:r>
            <a:endParaRPr lang="de-AT" altLang="de-DE" sz="2400" dirty="0"/>
          </a:p>
        </p:txBody>
      </p:sp>
      <p:sp>
        <p:nvSpPr>
          <p:cNvPr id="43014" name="AutoShape 6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255588" y="6130925"/>
            <a:ext cx="838200" cy="355600"/>
          </a:xfrm>
          <a:prstGeom prst="actionButtonBlank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/>
              <a:t>Ende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  <p:bldP spid="43014" grpId="0" animBg="1"/>
    </p:bldLst>
  </p:timing>
</p:sld>
</file>

<file path=ppt/theme/theme1.xml><?xml version="1.0" encoding="utf-8"?>
<a:theme xmlns:a="http://schemas.openxmlformats.org/drawingml/2006/main" name="Netzwerk">
  <a:themeElements>
    <a:clrScheme name="Netzwe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zwe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zwe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zwe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504</Words>
  <Application>Microsoft Office PowerPoint</Application>
  <PresentationFormat>Bildschirmpräsentation (4:3)</PresentationFormat>
  <Paragraphs>59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Wingdings</vt:lpstr>
      <vt:lpstr>Arial</vt:lpstr>
      <vt:lpstr>Netzwerk</vt:lpstr>
      <vt:lpstr>Aufnahme an weiterführenden Schulen im Schuljahr 2025/26</vt:lpstr>
      <vt:lpstr>Die richtige Entscheidung für Ihren Sohn/Ihre Tochter</vt:lpstr>
      <vt:lpstr>Welche Ausbildungswege stehen nach der 8. Schulstufe offen?</vt:lpstr>
      <vt:lpstr>Anmeldung</vt:lpstr>
      <vt:lpstr>Wie werden Sie benachrichtigt?</vt:lpstr>
      <vt:lpstr>Voraussetzungen für die Aufnahme an mittleren und höheren Schulen</vt:lpstr>
      <vt:lpstr>Wenn Sie Fragen haben </vt:lpstr>
    </vt:vector>
  </TitlesOfParts>
  <Company>Amt der Vlbg. LReg.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Aufnahme an weiterführenden Schulen   nach der 4. Klasse  Volksschule</dc:title>
  <dc:creator>Arno Wohlgenannt</dc:creator>
  <cp:lastModifiedBy>Braun Stephan</cp:lastModifiedBy>
  <cp:revision>89</cp:revision>
  <dcterms:created xsi:type="dcterms:W3CDTF">2006-10-02T05:39:47Z</dcterms:created>
  <dcterms:modified xsi:type="dcterms:W3CDTF">2024-10-01T11:12:24Z</dcterms:modified>
</cp:coreProperties>
</file>