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5" r:id="rId3"/>
    <p:sldId id="257" r:id="rId4"/>
    <p:sldId id="258" r:id="rId5"/>
    <p:sldId id="267" r:id="rId6"/>
    <p:sldId id="259" r:id="rId7"/>
    <p:sldId id="260" r:id="rId8"/>
    <p:sldId id="264" r:id="rId9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AF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3" autoAdjust="0"/>
  </p:normalViewPr>
  <p:slideViewPr>
    <p:cSldViewPr snapToObjects="1">
      <p:cViewPr varScale="1">
        <p:scale>
          <a:sx n="123" d="100"/>
          <a:sy n="123" d="100"/>
        </p:scale>
        <p:origin x="12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AEE0A4C-EAF5-4B22-890F-DD6DD1AD90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802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/>
              <a:t>Textmasterformate durch Klicken bearbeiten</a:t>
            </a:r>
          </a:p>
          <a:p>
            <a:pPr lvl="1"/>
            <a:r>
              <a:rPr lang="de-AT" noProof="0"/>
              <a:t>Zweite Ebene</a:t>
            </a:r>
          </a:p>
          <a:p>
            <a:pPr lvl="2"/>
            <a:r>
              <a:rPr lang="de-AT" noProof="0"/>
              <a:t>Dritte Ebene</a:t>
            </a:r>
          </a:p>
          <a:p>
            <a:pPr lvl="3"/>
            <a:r>
              <a:rPr lang="de-AT" noProof="0"/>
              <a:t>Vierte Ebene</a:t>
            </a:r>
          </a:p>
          <a:p>
            <a:pPr lvl="4"/>
            <a:r>
              <a:rPr lang="de-AT" noProof="0"/>
              <a:t>Fünfte Ebene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9178CC3-05A2-48D7-B10D-11E12DB875A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9147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4C9DB60-38B8-47BA-B65C-8633216C7B78}" type="slidenum">
              <a:rPr lang="de-AT" altLang="de-DE" smtClean="0"/>
              <a:pPr eaLnBrk="1" hangingPunct="1">
                <a:defRPr/>
              </a:pPr>
              <a:t>1</a:t>
            </a:fld>
            <a:endParaRPr lang="de-AT" altLang="de-D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6BC23E3-917F-4754-A88E-93F174929A43}" type="slidenum">
              <a:rPr lang="de-AT" altLang="de-DE" smtClean="0"/>
              <a:pPr eaLnBrk="1" hangingPunct="1">
                <a:defRPr/>
              </a:pPr>
              <a:t>2</a:t>
            </a:fld>
            <a:endParaRPr lang="de-AT" altLang="de-DE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D0A75B6-1E8D-4FB8-BB31-CD4D4D80B59E}" type="slidenum">
              <a:rPr lang="de-AT" altLang="de-DE" smtClean="0"/>
              <a:pPr eaLnBrk="1" hangingPunct="1">
                <a:defRPr/>
              </a:pPr>
              <a:t>3</a:t>
            </a:fld>
            <a:endParaRPr lang="de-AT" altLang="de-DE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7DFC283-E37B-4B6E-B0DB-D2D8E78797C6}" type="slidenum">
              <a:rPr lang="de-AT" altLang="de-DE" smtClean="0"/>
              <a:pPr eaLnBrk="1" hangingPunct="1">
                <a:defRPr/>
              </a:pPr>
              <a:t>4</a:t>
            </a:fld>
            <a:endParaRPr lang="de-AT" altLang="de-DE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AC19C80E-6431-482F-8828-C291C138C2E5}" type="slidenum">
              <a:rPr lang="de-AT" altLang="de-DE" smtClean="0"/>
              <a:pPr eaLnBrk="1" hangingPunct="1">
                <a:defRPr/>
              </a:pPr>
              <a:t>5</a:t>
            </a:fld>
            <a:endParaRPr lang="de-AT" altLang="de-DE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74DF68CD-B8B0-46D2-933E-1BB937D5FC2D}" type="slidenum">
              <a:rPr lang="de-AT" altLang="de-DE" smtClean="0"/>
              <a:pPr eaLnBrk="1" hangingPunct="1">
                <a:defRPr/>
              </a:pPr>
              <a:t>6</a:t>
            </a:fld>
            <a:endParaRPr lang="de-AT" altLang="de-DE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B60699E-42D6-4BA1-B032-B8250BB75BBB}" type="slidenum">
              <a:rPr lang="de-AT" altLang="de-DE" smtClean="0"/>
              <a:pPr eaLnBrk="1" hangingPunct="1">
                <a:defRPr/>
              </a:pPr>
              <a:t>7</a:t>
            </a:fld>
            <a:endParaRPr lang="de-AT" altLang="de-DE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0E5E0CC9-5F6E-4B46-93E8-340CB185EF35}" type="slidenum">
              <a:rPr lang="de-AT" altLang="de-DE" smtClean="0"/>
              <a:pPr eaLnBrk="1" hangingPunct="1">
                <a:defRPr/>
              </a:pPr>
              <a:t>8</a:t>
            </a:fld>
            <a:endParaRPr lang="de-AT" altLang="de-DE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000"/>
            </a:lvl1pPr>
          </a:lstStyle>
          <a:p>
            <a:pPr lvl="0"/>
            <a:r>
              <a:rPr lang="de-AT" altLang="en-US" noProof="0"/>
              <a:t>Titelmasterformat durch Klicken bearbeiten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de-AT" altLang="en-US" noProof="0"/>
              <a:t>Formatvorlage des Untertitelmasters durch Klicken bearbeiten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BBCEB-F0F7-485E-8DBD-26EA8A6A97EA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73665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1B246-680F-4CD1-ABCA-08DD90EED049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5903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76213"/>
            <a:ext cx="2057400" cy="59547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76213"/>
            <a:ext cx="6019800" cy="5954712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9AFEC-34E7-4D4E-9075-90F784EC23FF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392579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5B40F-4966-4CE3-9B1C-EE91FDE4881B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35952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00342-D3D6-4776-B010-75BDB49058F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136694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893888"/>
            <a:ext cx="4038600" cy="4237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93888"/>
            <a:ext cx="4038600" cy="4237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F54CC-8BDF-4AFA-9303-F9ADE5ADDD1F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52846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7B9CE-5064-480E-9A39-DFB556099604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23564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71900-98B2-4EB0-B19F-9CF3DD221BED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95937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FF054-24E7-4429-971D-744B3AAC679E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30390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C6641-462F-45AE-9B49-65641F364E0C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14034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DBD79-9D65-4CA9-B34C-E86FE8621D2F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</p:spTree>
    <p:extLst>
      <p:ext uri="{BB962C8B-B14F-4D97-AF65-F5344CB8AC3E}">
        <p14:creationId xmlns:p14="http://schemas.microsoft.com/office/powerpoint/2010/main" val="2972989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DFA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569200" y="439738"/>
            <a:ext cx="0" cy="145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76213"/>
            <a:ext cx="699293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Titelmasterformat durch Klicken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93888"/>
            <a:ext cx="8229600" cy="423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altLang="en-US"/>
              <a:t>Textmasterformate durch Klicken bearbeiten</a:t>
            </a:r>
          </a:p>
          <a:p>
            <a:pPr lvl="1"/>
            <a:r>
              <a:rPr lang="de-AT" altLang="en-US"/>
              <a:t>Zweite Ebene</a:t>
            </a:r>
          </a:p>
          <a:p>
            <a:pPr lvl="2"/>
            <a:r>
              <a:rPr lang="de-AT" altLang="en-US"/>
              <a:t>Dritte Ebene</a:t>
            </a:r>
          </a:p>
          <a:p>
            <a:pPr lvl="3"/>
            <a:r>
              <a:rPr lang="de-AT" altLang="en-US"/>
              <a:t>Vierte Ebene</a:t>
            </a:r>
          </a:p>
          <a:p>
            <a:pPr lvl="4"/>
            <a:r>
              <a:rPr lang="de-AT" altLang="en-US"/>
              <a:t>Fünfte Ebene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endParaRPr lang="de-AT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902286B0-445D-4755-81FF-4C0C6B425560}" type="slidenum">
              <a:rPr lang="de-AT" altLang="en-US"/>
              <a:pPr>
                <a:defRPr/>
              </a:pPr>
              <a:t>‹Nr.›</a:t>
            </a:fld>
            <a:endParaRPr lang="de-AT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7756525" y="273050"/>
            <a:ext cx="792163" cy="1295400"/>
            <a:chOff x="5136" y="960"/>
            <a:chExt cx="528" cy="864"/>
          </a:xfrm>
        </p:grpSpPr>
        <p:sp>
          <p:nvSpPr>
            <p:cNvPr id="1034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5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6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7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8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39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0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1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2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3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4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5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6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7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8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49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0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1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2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3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4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5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6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7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8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59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0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1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2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3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  <p:sp>
          <p:nvSpPr>
            <p:cNvPr id="1064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de-DE" altLang="de-DE"/>
            </a:p>
          </p:txBody>
        </p:sp>
      </p:grpSp>
      <p:sp>
        <p:nvSpPr>
          <p:cNvPr id="1033" name="Line 40"/>
          <p:cNvSpPr>
            <a:spLocks noChangeShapeType="1"/>
          </p:cNvSpPr>
          <p:nvPr userDrawn="1"/>
        </p:nvSpPr>
        <p:spPr bwMode="auto">
          <a:xfrm>
            <a:off x="376238" y="1676400"/>
            <a:ext cx="8310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Char char="-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slide" Target="slide6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ulanmeldung.a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550863"/>
            <a:ext cx="6781800" cy="2159000"/>
          </a:xfrm>
        </p:spPr>
        <p:txBody>
          <a:bodyPr/>
          <a:lstStyle/>
          <a:p>
            <a:pPr eaLnBrk="1" hangingPunct="1"/>
            <a:r>
              <a:rPr lang="de-DE" altLang="de-DE" sz="3200" dirty="0"/>
              <a:t>Aufnahme an</a:t>
            </a:r>
            <a:br>
              <a:rPr lang="de-DE" altLang="de-DE" sz="3200" dirty="0"/>
            </a:br>
            <a:r>
              <a:rPr lang="de-DE" altLang="de-DE" sz="3200" dirty="0"/>
              <a:t>weiterführenden Schulen</a:t>
            </a:r>
            <a:br>
              <a:rPr lang="de-DE" altLang="de-DE" sz="3200" dirty="0"/>
            </a:br>
            <a:r>
              <a:rPr lang="de-DE" altLang="de-DE" sz="3200" dirty="0"/>
              <a:t>im Schuljahr </a:t>
            </a:r>
            <a:r>
              <a:rPr lang="de-DE" altLang="de-DE" sz="3200" dirty="0" smtClean="0"/>
              <a:t>2025/26</a:t>
            </a:r>
            <a:endParaRPr lang="de-AT" altLang="de-DE" sz="3200" dirty="0"/>
          </a:p>
        </p:txBody>
      </p:sp>
      <p:sp>
        <p:nvSpPr>
          <p:cNvPr id="3075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95288" y="6126163"/>
            <a:ext cx="277812" cy="360362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3148013"/>
            <a:ext cx="6694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2400" b="1" dirty="0"/>
              <a:t>Nach der 4. Klasse Volksschule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429500" y="6134482"/>
            <a:ext cx="1319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de-DE" altLang="de-DE" sz="1200" dirty="0" smtClean="0"/>
              <a:t>01.10.2024</a:t>
            </a:r>
            <a:endParaRPr lang="de-DE" altLang="de-DE" sz="1200" dirty="0"/>
          </a:p>
        </p:txBody>
      </p:sp>
    </p:spTree>
  </p:cSld>
  <p:clrMapOvr>
    <a:masterClrMapping/>
  </p:clrMapOvr>
  <p:transition spd="med" advTm="36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Die richtige Entscheidung</a:t>
            </a:r>
            <a:br>
              <a:rPr lang="de-DE" altLang="de-DE" sz="3200"/>
            </a:br>
            <a:r>
              <a:rPr lang="de-DE" altLang="de-DE" sz="3200"/>
              <a:t>für Ihr Kind	</a:t>
            </a:r>
            <a:endParaRPr lang="de-AT" altLang="de-DE" sz="32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93888"/>
            <a:ext cx="8229600" cy="3692525"/>
          </a:xfrm>
        </p:spPr>
        <p:txBody>
          <a:bodyPr/>
          <a:lstStyle/>
          <a:p>
            <a:pPr marL="0" indent="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de-DE" sz="2400" dirty="0"/>
              <a:t>Bedenken Sie bei Ihrer Entscheidung</a:t>
            </a:r>
            <a:br>
              <a:rPr lang="de-DE" sz="2400" dirty="0"/>
            </a:br>
            <a:r>
              <a:rPr lang="de-DE" sz="2400" dirty="0"/>
              <a:t>zur Schullaufbahn Ihres Kindes: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de-DE" sz="2400" dirty="0"/>
              <a:t>Welche Wünsche hat mein Kind?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de-DE" sz="2400" dirty="0"/>
              <a:t>Was ist machbar für mein Kind?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de-DE" sz="2400" dirty="0"/>
              <a:t>In welcher Schule kann mein Kind</a:t>
            </a:r>
            <a:br>
              <a:rPr lang="de-DE" sz="2400" dirty="0"/>
            </a:br>
            <a:r>
              <a:rPr lang="de-DE" sz="2400" dirty="0"/>
              <a:t>realistisch Aufnahme finden?</a:t>
            </a:r>
            <a:endParaRPr lang="de-AT" sz="2400" dirty="0"/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 dirty="0"/>
              <a:t>Welche Ausbildungswege stehen nach der Volksschule offen?</a:t>
            </a:r>
            <a:endParaRPr lang="de-AT" altLang="de-DE" sz="3200" dirty="0"/>
          </a:p>
        </p:txBody>
      </p:sp>
      <p:sp>
        <p:nvSpPr>
          <p:cNvPr id="17458" name="Text Box 50">
            <a:hlinkClick r:id="rId3" action="ppaction://hlinksldjump">
              <a:snd r:embed="rId4" name="click.wav"/>
            </a:hlinkClick>
          </p:cNvPr>
          <p:cNvSpPr txBox="1">
            <a:spLocks noChangeAspect="1" noChangeArrowheads="1"/>
          </p:cNvSpPr>
          <p:nvPr/>
        </p:nvSpPr>
        <p:spPr bwMode="auto">
          <a:xfrm>
            <a:off x="472753" y="4437140"/>
            <a:ext cx="8291512" cy="11525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60000"/>
              </a:lnSpc>
              <a:spcBef>
                <a:spcPct val="50000"/>
              </a:spcBef>
            </a:pPr>
            <a:r>
              <a:rPr lang="de-DE" altLang="de-DE" sz="2400" dirty="0"/>
              <a:t> Gymnasium</a:t>
            </a:r>
            <a:r>
              <a:rPr lang="de-DE" altLang="de-DE" sz="2800" dirty="0"/>
              <a:t/>
            </a:r>
            <a:br>
              <a:rPr lang="de-DE" altLang="de-DE" sz="2800" dirty="0"/>
            </a:br>
            <a:r>
              <a:rPr lang="de-DE" altLang="de-DE" sz="2800" dirty="0"/>
              <a:t>   </a:t>
            </a:r>
            <a:r>
              <a:rPr lang="de-DE" altLang="de-DE" sz="2000" dirty="0"/>
              <a:t>Allgemein bildende höhere Schule</a:t>
            </a:r>
            <a:endParaRPr lang="de-AT" altLang="de-DE" sz="2000" dirty="0"/>
          </a:p>
        </p:txBody>
      </p:sp>
      <p:sp>
        <p:nvSpPr>
          <p:cNvPr id="17461" name="Rectangle 53">
            <a:hlinkClick r:id="rId5" action="ppaction://hlinksldjump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806950" y="2065338"/>
            <a:ext cx="3941763" cy="222778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de-DE" altLang="de-DE" sz="2400" dirty="0"/>
              <a:t>MS Praxisschule</a:t>
            </a:r>
            <a:br>
              <a:rPr lang="de-DE" altLang="de-DE" sz="2400" dirty="0"/>
            </a:br>
            <a:r>
              <a:rPr lang="de-DE" altLang="de-DE" sz="2400" dirty="0"/>
              <a:t>Feldkirch</a:t>
            </a:r>
          </a:p>
          <a:p>
            <a:pPr eaLnBrk="1" hangingPunct="1">
              <a:lnSpc>
                <a:spcPct val="70000"/>
              </a:lnSpc>
            </a:pPr>
            <a:r>
              <a:rPr lang="de-DE" altLang="de-DE" sz="2400" dirty="0"/>
              <a:t>Private MS </a:t>
            </a:r>
            <a:endParaRPr lang="de-AT" altLang="de-DE" sz="2400" dirty="0"/>
          </a:p>
        </p:txBody>
      </p:sp>
      <p:sp>
        <p:nvSpPr>
          <p:cNvPr id="17462" name="AutoShape 5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86488"/>
            <a:ext cx="277813" cy="360362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17463" name="Rectangle 55">
            <a:hlinkClick r:id="rId5" action="ppaction://hlinksldjump">
              <a:snd r:embed="rId4" name="click.wav"/>
            </a:hlinkClick>
          </p:cNvPr>
          <p:cNvSpPr>
            <a:spLocks noChangeArrowheads="1"/>
          </p:cNvSpPr>
          <p:nvPr/>
        </p:nvSpPr>
        <p:spPr bwMode="auto">
          <a:xfrm>
            <a:off x="457200" y="2065338"/>
            <a:ext cx="4114800" cy="2227782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400" dirty="0"/>
              <a:t>Mittelschule</a:t>
            </a:r>
          </a:p>
          <a:p>
            <a:pPr eaLnBrk="1" hangingPunct="1">
              <a:lnSpc>
                <a:spcPct val="90000"/>
              </a:lnSpc>
            </a:pPr>
            <a:r>
              <a:rPr lang="de-AT" altLang="de-DE" sz="2400" dirty="0"/>
              <a:t>MS </a:t>
            </a:r>
            <a:r>
              <a:rPr lang="de-AT" altLang="de-DE" sz="2000" dirty="0"/>
              <a:t>mit musikalischem</a:t>
            </a:r>
            <a:br>
              <a:rPr lang="de-AT" altLang="de-DE" sz="2000" dirty="0"/>
            </a:br>
            <a:r>
              <a:rPr lang="de-AT" altLang="de-DE" sz="2000" dirty="0"/>
              <a:t>Schwerpunkt</a:t>
            </a:r>
          </a:p>
          <a:p>
            <a:pPr eaLnBrk="1" hangingPunct="1"/>
            <a:r>
              <a:rPr lang="de-AT" altLang="de-DE" sz="2400" dirty="0"/>
              <a:t>MS </a:t>
            </a:r>
            <a:r>
              <a:rPr lang="de-AT" altLang="de-DE" sz="2000" dirty="0"/>
              <a:t>mit sportlichem </a:t>
            </a:r>
            <a:r>
              <a:rPr lang="de-AT" altLang="de-DE" sz="2000" dirty="0" smtClean="0"/>
              <a:t>Schwerpunkt</a:t>
            </a:r>
          </a:p>
          <a:p>
            <a:pPr eaLnBrk="1" hangingPunct="1"/>
            <a:r>
              <a:rPr lang="de-AT" altLang="de-DE" sz="2000" dirty="0" smtClean="0"/>
              <a:t>MS MINT (Schulversuch)</a:t>
            </a:r>
            <a:endParaRPr lang="de-AT" alt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58" grpId="0" animBg="1"/>
      <p:bldP spid="17461" grpId="0" animBg="1"/>
      <p:bldP spid="17462" grpId="0" animBg="1"/>
      <p:bldP spid="174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2060574"/>
            <a:ext cx="8364977" cy="396078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de-DE" altLang="de-DE" sz="2400" dirty="0"/>
              <a:t>Es besteht Anmeldepflicht für alle Schüler/innen.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2400" dirty="0"/>
              <a:t>Melden Sie Ihr Kind bei der Erstwunschschule an.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2400" dirty="0" smtClean="0"/>
              <a:t>Anmeldefrist ab </a:t>
            </a:r>
            <a:r>
              <a:rPr lang="de-DE" altLang="de-DE" sz="2400" b="1" dirty="0"/>
              <a:t>Montag, </a:t>
            </a:r>
            <a:r>
              <a:rPr lang="de-DE" altLang="de-DE" sz="2400" b="1" dirty="0" smtClean="0"/>
              <a:t>17. </a:t>
            </a:r>
            <a:r>
              <a:rPr lang="de-DE" altLang="de-DE" sz="2400" b="1" dirty="0"/>
              <a:t>Februar </a:t>
            </a:r>
            <a:r>
              <a:rPr lang="de-DE" altLang="de-DE" sz="2400" b="1" dirty="0" smtClean="0"/>
              <a:t>2025 </a:t>
            </a:r>
            <a:r>
              <a:rPr lang="de-DE" altLang="de-DE" sz="2400" dirty="0"/>
              <a:t>(Beginn des 2. </a:t>
            </a:r>
            <a:r>
              <a:rPr lang="de-DE" altLang="de-DE" sz="2400" dirty="0" smtClean="0"/>
              <a:t>Semesters) bis </a:t>
            </a:r>
            <a:r>
              <a:rPr lang="de-DE" altLang="de-DE" sz="2400" b="1" dirty="0"/>
              <a:t>Freitag, </a:t>
            </a:r>
            <a:r>
              <a:rPr lang="de-DE" altLang="de-DE" sz="2400" b="1" dirty="0" smtClean="0"/>
              <a:t>28. </a:t>
            </a:r>
            <a:r>
              <a:rPr lang="de-DE" altLang="de-DE" sz="2400" b="1" dirty="0" smtClean="0"/>
              <a:t>Februar </a:t>
            </a:r>
            <a:r>
              <a:rPr lang="de-DE" altLang="de-DE" sz="2400" b="1" dirty="0" smtClean="0"/>
              <a:t>2025. </a:t>
            </a:r>
            <a:r>
              <a:rPr lang="de-DE" sz="2400" dirty="0" smtClean="0"/>
              <a:t>Wenn </a:t>
            </a:r>
            <a:r>
              <a:rPr lang="de-DE" sz="2400" dirty="0"/>
              <a:t>möglich, bitten wir Sie darum, die Erstwunschschule schon in den ersten Tagen aufzusuchen.</a:t>
            </a:r>
            <a:endParaRPr lang="de-DE" altLang="de-DE" sz="2400" dirty="0"/>
          </a:p>
          <a:p>
            <a:pPr eaLnBrk="1" hangingPunct="1">
              <a:lnSpc>
                <a:spcPct val="110000"/>
              </a:lnSpc>
            </a:pPr>
            <a:r>
              <a:rPr lang="de-DE" altLang="de-DE" sz="2400" dirty="0"/>
              <a:t>Bringen Sie das Original der Schulnachricht mit.</a:t>
            </a:r>
          </a:p>
          <a:p>
            <a:pPr eaLnBrk="1" hangingPunct="1">
              <a:lnSpc>
                <a:spcPct val="110000"/>
              </a:lnSpc>
            </a:pPr>
            <a:r>
              <a:rPr lang="de-DE" altLang="de-DE" sz="2400" dirty="0"/>
              <a:t>Geben Sie auf der Rückseite der Schulnachricht (Reihungsformular) Ihre Schulwünsche bekannt.</a:t>
            </a:r>
          </a:p>
        </p:txBody>
      </p:sp>
      <p:sp>
        <p:nvSpPr>
          <p:cNvPr id="194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317500" y="6130925"/>
            <a:ext cx="277813" cy="360363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Anmeldung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6992938" cy="1106487"/>
          </a:xfrm>
        </p:spPr>
        <p:txBody>
          <a:bodyPr anchor="t"/>
          <a:lstStyle/>
          <a:p>
            <a:pPr eaLnBrk="1" hangingPunct="1"/>
            <a:r>
              <a:rPr lang="de-DE" altLang="de-DE" sz="3200" dirty="0"/>
              <a:t>Ihr Kind soll an</a:t>
            </a:r>
            <a:br>
              <a:rPr lang="de-DE" altLang="de-DE" sz="3200" dirty="0"/>
            </a:br>
            <a:r>
              <a:rPr lang="de-DE" altLang="de-DE" sz="3200" dirty="0"/>
              <a:t>die Mittelschule</a:t>
            </a:r>
            <a:endParaRPr lang="de-AT" altLang="de-DE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21005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de-DE" altLang="de-DE" sz="2000" dirty="0"/>
              <a:t>In der Mittelschule erhalten die Schüler/innen auf Wunsch eine zusätzlichen Ausbildung in der Zweiten lebenden Fremdsprache bzw. in den Naturwissenschaften.</a:t>
            </a:r>
            <a:br>
              <a:rPr lang="de-DE" altLang="de-DE" sz="2000" dirty="0"/>
            </a:br>
            <a:r>
              <a:rPr lang="de-DE" altLang="de-DE" sz="2000" dirty="0"/>
              <a:t>Damit erwerben sie die Möglichkeit, nach Abschluss der Mittelschule, die Oberstufe eines Gymnasiums bzw. Realgymnasiums zu besuchen.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000" dirty="0"/>
              <a:t>Beachten Sie bei der Anmeldung die Sprengelgrenzen.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000" dirty="0"/>
              <a:t>Die Anmeldung gilt als Schulplatzzuweisung.</a:t>
            </a:r>
          </a:p>
          <a:p>
            <a:pPr eaLnBrk="1" hangingPunct="1">
              <a:lnSpc>
                <a:spcPct val="120000"/>
              </a:lnSpc>
            </a:pPr>
            <a:r>
              <a:rPr lang="de-DE" altLang="de-DE" sz="2000" dirty="0"/>
              <a:t>Sie erhalten keine weitere Nachricht.</a:t>
            </a:r>
          </a:p>
          <a:p>
            <a:pPr eaLnBrk="1" hangingPunct="1">
              <a:lnSpc>
                <a:spcPct val="120000"/>
              </a:lnSpc>
            </a:pPr>
            <a:r>
              <a:rPr lang="de-AT" altLang="de-DE" sz="2000" dirty="0"/>
              <a:t>Die Schulplatzzuweisung ist verbindlich.</a:t>
            </a:r>
            <a:endParaRPr lang="de-DE" altLang="de-DE" sz="2000" dirty="0"/>
          </a:p>
        </p:txBody>
      </p:sp>
      <p:sp>
        <p:nvSpPr>
          <p:cNvPr id="5837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  <p:bldP spid="583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1800"/>
            <a:ext cx="6992938" cy="1079500"/>
          </a:xfrm>
        </p:spPr>
        <p:txBody>
          <a:bodyPr anchor="t"/>
          <a:lstStyle/>
          <a:p>
            <a:pPr eaLnBrk="1" hangingPunct="1"/>
            <a:r>
              <a:rPr lang="de-DE" altLang="de-DE" sz="3200" dirty="0"/>
              <a:t>Ihr Kind soll an eine Schwerpunktmittelschule</a:t>
            </a:r>
            <a:endParaRPr lang="de-AT" altLang="de-DE" sz="32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1800" dirty="0"/>
              <a:t>Ihr Kind muss einen Eignungsprüfung ablegen.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800" dirty="0"/>
              <a:t>Erkundigen Sie sich frühzeitig über Termin und Anmeldung an der jeweiligen Schwerpunktschule.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800" dirty="0"/>
              <a:t>Vor den Semesterferien erhalten Sie die Information über die Reihung Ihres Kindes beim Eignungstest und können Ihre Schulwünsche danach ausrichten.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800" dirty="0"/>
              <a:t>Sie erhalten bis </a:t>
            </a:r>
            <a:r>
              <a:rPr lang="de-DE" altLang="de-DE" sz="1800" dirty="0" smtClean="0"/>
              <a:t>Mitte </a:t>
            </a:r>
            <a:r>
              <a:rPr lang="de-DE" altLang="de-DE" sz="1800" dirty="0"/>
              <a:t>März eine schriftliche Information der Erstwunschschule.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1800" dirty="0"/>
              <a:t>Kann der Erstwunsch nicht erfüllt werden, werden die Ersatzwünsche automatisch in der gewünschten Reihenfolge bearbeitet.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Die Angabe von sinnvoll gereihten Ersatzwünschen ist daher erforderlich.</a:t>
            </a:r>
          </a:p>
          <a:p>
            <a:pPr lvl="1" eaLnBrk="1" hangingPunct="1">
              <a:lnSpc>
                <a:spcPct val="90000"/>
              </a:lnSpc>
            </a:pPr>
            <a:r>
              <a:rPr lang="de-DE" altLang="de-DE" sz="1800" dirty="0"/>
              <a:t>Sie erhalten eine schriftliche Nachricht von der aufnehmenden Schule bis </a:t>
            </a:r>
            <a:r>
              <a:rPr lang="de-DE" altLang="de-DE" sz="1800" dirty="0" smtClean="0"/>
              <a:t>Mitte April.</a:t>
            </a:r>
            <a:endParaRPr lang="de-DE" altLang="de-DE" sz="1800" dirty="0"/>
          </a:p>
          <a:p>
            <a:pPr eaLnBrk="1" hangingPunct="1">
              <a:lnSpc>
                <a:spcPct val="90000"/>
              </a:lnSpc>
            </a:pPr>
            <a:r>
              <a:rPr lang="de-AT" altLang="de-DE" sz="1800" dirty="0"/>
              <a:t>Die vorläufige Schulplatzzuweisung ist verbindlich.</a:t>
            </a:r>
          </a:p>
        </p:txBody>
      </p:sp>
      <p:sp>
        <p:nvSpPr>
          <p:cNvPr id="2048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200"/>
              <a:t>Ihr Kind soll ins Gymnasium</a:t>
            </a:r>
            <a:endParaRPr lang="de-AT" altLang="de-DE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176713"/>
          </a:xfrm>
        </p:spPr>
        <p:txBody>
          <a:bodyPr/>
          <a:lstStyle/>
          <a:p>
            <a:pPr eaLnBrk="1" hangingPunct="1">
              <a:lnSpc>
                <a:spcPct val="120000"/>
              </a:lnSpc>
              <a:tabLst>
                <a:tab pos="719138" algn="l"/>
              </a:tabLst>
            </a:pPr>
            <a:r>
              <a:rPr lang="de-DE" altLang="de-DE" sz="2000" dirty="0"/>
              <a:t>Voraussetzung:</a:t>
            </a:r>
            <a:br>
              <a:rPr lang="de-DE" altLang="de-DE" sz="2000" dirty="0"/>
            </a:br>
            <a:r>
              <a:rPr lang="de-DE" altLang="de-DE" sz="2000" dirty="0"/>
              <a:t>In Deutsch und Mathematik keine schlechtere Beurteilung als Gut.</a:t>
            </a:r>
          </a:p>
          <a:p>
            <a:pPr eaLnBrk="1" hangingPunct="1">
              <a:lnSpc>
                <a:spcPct val="90000"/>
              </a:lnSpc>
              <a:tabLst>
                <a:tab pos="719138" algn="l"/>
              </a:tabLst>
            </a:pPr>
            <a:r>
              <a:rPr lang="de-DE" altLang="de-DE" sz="2000" dirty="0"/>
              <a:t>Kann der Erstwunsch nicht erfüllt werden, werden die Ersatzwünsche automatisch in der gewünschten Reihenfolge bearbeitet.</a:t>
            </a:r>
          </a:p>
          <a:p>
            <a:pPr marL="344487" lvl="1" indent="0" eaLnBrk="1" hangingPunct="1">
              <a:lnSpc>
                <a:spcPct val="90000"/>
              </a:lnSpc>
              <a:spcBef>
                <a:spcPct val="0"/>
              </a:spcBef>
              <a:buNone/>
              <a:tabLst>
                <a:tab pos="719138" algn="l"/>
              </a:tabLst>
            </a:pPr>
            <a:r>
              <a:rPr lang="de-DE" altLang="de-DE" sz="2000" dirty="0">
                <a:ea typeface="+mn-ea"/>
                <a:cs typeface="+mn-cs"/>
              </a:rPr>
              <a:t>Die Angabe von sinnvoll gereihter Ersatzwünschen ist daher wichtig.</a:t>
            </a:r>
          </a:p>
          <a:p>
            <a:pPr eaLnBrk="1" hangingPunct="1">
              <a:lnSpc>
                <a:spcPct val="90000"/>
              </a:lnSpc>
              <a:tabLst>
                <a:tab pos="719138" algn="l"/>
              </a:tabLst>
            </a:pPr>
            <a:r>
              <a:rPr lang="de-DE" altLang="de-DE" sz="2000" dirty="0"/>
              <a:t>Sie erhalten bis spätestens </a:t>
            </a:r>
            <a:r>
              <a:rPr lang="de-DE" altLang="de-DE" sz="2000" dirty="0" smtClean="0"/>
              <a:t>Mitte </a:t>
            </a:r>
            <a:r>
              <a:rPr lang="de-DE" altLang="de-DE" sz="2000" dirty="0"/>
              <a:t>März eine schriftliche Information der Erstwunschschule.</a:t>
            </a:r>
          </a:p>
          <a:p>
            <a:pPr eaLnBrk="1" hangingPunct="1">
              <a:lnSpc>
                <a:spcPct val="90000"/>
              </a:lnSpc>
              <a:tabLst>
                <a:tab pos="719138" algn="l"/>
              </a:tabLst>
            </a:pPr>
            <a:r>
              <a:rPr lang="de-DE" altLang="de-DE" sz="2000" dirty="0"/>
              <a:t>Können an einem AHS-Standort nicht alle Bewerberinnen untergebracht werden, weist </a:t>
            </a:r>
            <a:r>
              <a:rPr lang="de-DE" altLang="de-DE" sz="2000" dirty="0" smtClean="0"/>
              <a:t>die Bildungsdirektion unter </a:t>
            </a:r>
            <a:r>
              <a:rPr lang="de-DE" altLang="de-DE" sz="2000" dirty="0"/>
              <a:t>Berücksichtigung der Wohnortnähe und der Geschwisterregelung einen Schulplatz zu.</a:t>
            </a:r>
            <a:endParaRPr lang="de-AT" altLang="de-DE" sz="2000" dirty="0"/>
          </a:p>
          <a:p>
            <a:pPr eaLnBrk="1" hangingPunct="1">
              <a:lnSpc>
                <a:spcPct val="90000"/>
              </a:lnSpc>
              <a:tabLst>
                <a:tab pos="719138" algn="l"/>
              </a:tabLst>
            </a:pPr>
            <a:r>
              <a:rPr lang="de-AT" altLang="de-DE" sz="2000" dirty="0"/>
              <a:t>Die vorläufige Schulplatzzuweisung ist verbindlich.</a:t>
            </a:r>
          </a:p>
        </p:txBody>
      </p:sp>
      <p:sp>
        <p:nvSpPr>
          <p:cNvPr id="215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6126163"/>
            <a:ext cx="277813" cy="360362"/>
          </a:xfrm>
          <a:prstGeom prst="actionButtonForwardNex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0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Wenn Sie Fragen haben	</a:t>
            </a:r>
            <a:endParaRPr lang="de-AT" altLang="de-D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90725"/>
            <a:ext cx="8229600" cy="38354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de-DE" altLang="de-DE" sz="2400" dirty="0"/>
              <a:t>Wenden Sie sich bitte an die Direktion Ihrer Volksschule.</a:t>
            </a:r>
          </a:p>
          <a:p>
            <a:pPr eaLnBrk="1" hangingPunct="1">
              <a:lnSpc>
                <a:spcPct val="140000"/>
              </a:lnSpc>
            </a:pPr>
            <a:r>
              <a:rPr lang="de-DE" altLang="de-DE" sz="2400" dirty="0"/>
              <a:t>Über die Zugangskriterien der Schwerpunktmittelschulen informieren Sie die jeweiligen Schulen.</a:t>
            </a:r>
          </a:p>
          <a:p>
            <a:pPr eaLnBrk="1" hangingPunct="1">
              <a:lnSpc>
                <a:spcPct val="140000"/>
              </a:lnSpc>
            </a:pPr>
            <a:r>
              <a:rPr lang="de-DE" altLang="de-DE" sz="2400" dirty="0"/>
              <a:t>Weitere Informationen finden Sie auf </a:t>
            </a:r>
            <a:r>
              <a:rPr lang="de-DE" altLang="de-DE" sz="2400" dirty="0">
                <a:hlinkClick r:id="rId3"/>
              </a:rPr>
              <a:t>www.schulanmeldung.at</a:t>
            </a:r>
            <a:r>
              <a:rPr lang="de-DE" altLang="de-DE" sz="2400" dirty="0"/>
              <a:t>.</a:t>
            </a:r>
            <a:endParaRPr lang="de-AT" altLang="de-DE" sz="2400" dirty="0"/>
          </a:p>
        </p:txBody>
      </p:sp>
      <p:sp>
        <p:nvSpPr>
          <p:cNvPr id="4301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588" y="6130925"/>
            <a:ext cx="838200" cy="355600"/>
          </a:xfrm>
          <a:prstGeom prst="actionButtonBlank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Char char="-"/>
              <a:defRPr sz="2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1800">
                <a:hlinkClick r:id="" action="ppaction://hlinkshowjump?jump=endshow"/>
              </a:rPr>
              <a:t>Ende</a:t>
            </a:r>
            <a:endParaRPr lang="de-DE" altLang="de-DE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43014" grpId="0" animBg="1"/>
    </p:bldLst>
  </p:timing>
</p:sld>
</file>

<file path=ppt/theme/theme1.xml><?xml version="1.0" encoding="utf-8"?>
<a:theme xmlns:a="http://schemas.openxmlformats.org/drawingml/2006/main" name="Netzwerk">
  <a:themeElements>
    <a:clrScheme name="Netzwe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zwe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zwe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zwe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zwe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484</Words>
  <Application>Microsoft Office PowerPoint</Application>
  <PresentationFormat>Bildschirmpräsentation (4:3)</PresentationFormat>
  <Paragraphs>57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1" baseType="lpstr">
      <vt:lpstr>Arial</vt:lpstr>
      <vt:lpstr>Wingdings</vt:lpstr>
      <vt:lpstr>Netzwerk</vt:lpstr>
      <vt:lpstr>Aufnahme an weiterführenden Schulen im Schuljahr 2025/26</vt:lpstr>
      <vt:lpstr>Die richtige Entscheidung für Ihr Kind </vt:lpstr>
      <vt:lpstr>Welche Ausbildungswege stehen nach der Volksschule offen?</vt:lpstr>
      <vt:lpstr>Anmeldung</vt:lpstr>
      <vt:lpstr>Ihr Kind soll an die Mittelschule</vt:lpstr>
      <vt:lpstr>Ihr Kind soll an eine Schwerpunktmittelschule</vt:lpstr>
      <vt:lpstr>Ihr Kind soll ins Gymnasium</vt:lpstr>
      <vt:lpstr>Wenn Sie Fragen haben </vt:lpstr>
    </vt:vector>
  </TitlesOfParts>
  <Company>Amt der Vlbg. LReg.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Aufnahme an weiterführenden Schulen   nach der 4. Klasse  Volksschule</dc:title>
  <dc:creator>Arno Wohlgenannt</dc:creator>
  <cp:lastModifiedBy>Braun Stephan</cp:lastModifiedBy>
  <cp:revision>93</cp:revision>
  <dcterms:created xsi:type="dcterms:W3CDTF">2006-10-02T05:39:47Z</dcterms:created>
  <dcterms:modified xsi:type="dcterms:W3CDTF">2024-10-01T11:13:14Z</dcterms:modified>
</cp:coreProperties>
</file>