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AF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 snapToObjects="1"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EE0A4C-EAF5-4B22-890F-DD6DD1AD90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0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178CC3-05A2-48D7-B10D-11E12DB875A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9147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C9DB60-38B8-47BA-B65C-8633216C7B78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6BC23E3-917F-4754-A88E-93F174929A43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D0A75B6-1E8D-4FB8-BB31-CD4D4D80B59E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7DFC283-E37B-4B6E-B0DB-D2D8E78797C6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19C80E-6431-482F-8828-C291C138C2E5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4DF68CD-B8B0-46D2-933E-1BB937D5FC2D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60699E-42D6-4BA1-B032-B8250BB75BBB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E5E0CC9-5F6E-4B46-93E8-340CB185EF35}" type="slidenum">
              <a:rPr lang="de-AT" altLang="de-DE" smtClean="0"/>
              <a:pPr eaLnBrk="1" hangingPunct="1">
                <a:defRPr/>
              </a:pPr>
              <a:t>8</a:t>
            </a:fld>
            <a:endParaRPr lang="de-AT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0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BCEB-F0F7-485E-8DBD-26EA8A6A97E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3665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B246-680F-4CD1-ABCA-08DD90EED04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590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6213"/>
            <a:ext cx="2057400" cy="595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6213"/>
            <a:ext cx="6019800" cy="59547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AFEC-34E7-4D4E-9075-90F784EC23F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9257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B40F-4966-4CE3-9B1C-EE91FDE4881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5952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00342-D3D6-4776-B010-75BDB49058F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694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54CC-8BDF-4AFA-9303-F9ADE5ADDD1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28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B9CE-5064-480E-9A39-DFB55609960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35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1900-98B2-4EB0-B19F-9CF3DD221BE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5937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F054-24E7-4429-971D-744B3AAC679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39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6641-462F-45AE-9B49-65641F364E0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403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DBD79-9D65-4CA9-B34C-E86FE8621D2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729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569200" y="439738"/>
            <a:ext cx="0" cy="145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6213"/>
            <a:ext cx="69929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93888"/>
            <a:ext cx="822960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02286B0-445D-4755-81FF-4C0C6B42556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756525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376238" y="1676400"/>
            <a:ext cx="831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50863"/>
            <a:ext cx="6781800" cy="2159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</a:t>
            </a:r>
            <a:r>
              <a:rPr lang="de-DE" altLang="de-DE" sz="3200" dirty="0" smtClean="0"/>
              <a:t>2025/26</a:t>
            </a:r>
            <a:endParaRPr lang="de-AT" altLang="de-DE" sz="3200" dirty="0"/>
          </a:p>
        </p:txBody>
      </p:sp>
      <p:sp>
        <p:nvSpPr>
          <p:cNvPr id="3075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6126163"/>
            <a:ext cx="277812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 Volksschule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429500" y="6134482"/>
            <a:ext cx="131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01.10.2024</a:t>
            </a:r>
            <a:endParaRPr lang="de-DE" altLang="de-DE" sz="1200" dirty="0"/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 Kind	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3888"/>
            <a:ext cx="8229600" cy="3692525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Kindes: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Welche Wünsche hat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Was ist machbar für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In welcher Schule kann mein Kind</a:t>
            </a:r>
            <a:br>
              <a:rPr lang="de-DE" sz="2400" dirty="0"/>
            </a:br>
            <a:r>
              <a:rPr lang="de-DE" sz="2400" dirty="0"/>
              <a:t>realistisch Aufnahme finden?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 dirty="0"/>
              <a:t>Welche Ausbildungswege stehen nach der Volksschule offen?</a:t>
            </a:r>
            <a:endParaRPr lang="de-AT" altLang="de-DE" sz="3200" dirty="0"/>
          </a:p>
        </p:txBody>
      </p:sp>
      <p:sp>
        <p:nvSpPr>
          <p:cNvPr id="17458" name="Text Box 50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472753" y="4437140"/>
            <a:ext cx="8291512" cy="11525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altLang="de-DE" sz="2400" dirty="0"/>
              <a:t> Gymnasium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   </a:t>
            </a:r>
            <a:r>
              <a:rPr lang="de-DE" altLang="de-DE" sz="2000" dirty="0"/>
              <a:t>Allgemein bildende höhere Schule</a:t>
            </a:r>
            <a:endParaRPr lang="de-AT" altLang="de-DE" sz="2000" dirty="0"/>
          </a:p>
        </p:txBody>
      </p:sp>
      <p:sp>
        <p:nvSpPr>
          <p:cNvPr id="17461" name="Rectangle 53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806950" y="2065338"/>
            <a:ext cx="3941763" cy="222778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400" dirty="0"/>
              <a:t>MS Praxisschule</a:t>
            </a:r>
            <a:br>
              <a:rPr lang="de-DE" altLang="de-DE" sz="2400" dirty="0"/>
            </a:br>
            <a:r>
              <a:rPr lang="de-DE" altLang="de-DE" sz="2400" dirty="0"/>
              <a:t>Feldkirch</a:t>
            </a:r>
          </a:p>
          <a:p>
            <a:pPr eaLnBrk="1" hangingPunct="1">
              <a:lnSpc>
                <a:spcPct val="70000"/>
              </a:lnSpc>
            </a:pPr>
            <a:r>
              <a:rPr lang="de-DE" altLang="de-DE" sz="2400" dirty="0"/>
              <a:t>Private MS </a:t>
            </a:r>
            <a:endParaRPr lang="de-AT" altLang="de-DE" sz="2400" dirty="0"/>
          </a:p>
        </p:txBody>
      </p:sp>
      <p:sp>
        <p:nvSpPr>
          <p:cNvPr id="17462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86488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Rectangle 55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57200" y="2065338"/>
            <a:ext cx="4114800" cy="222778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/>
              <a:t>Mittelschule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2400" dirty="0"/>
              <a:t>MS </a:t>
            </a:r>
            <a:r>
              <a:rPr lang="de-AT" altLang="de-DE" sz="2000" dirty="0"/>
              <a:t>mit musikalischem</a:t>
            </a:r>
            <a:br>
              <a:rPr lang="de-AT" altLang="de-DE" sz="2000" dirty="0"/>
            </a:br>
            <a:r>
              <a:rPr lang="de-AT" altLang="de-DE" sz="2000" dirty="0"/>
              <a:t>Schwerpunkt</a:t>
            </a:r>
          </a:p>
          <a:p>
            <a:pPr eaLnBrk="1" hangingPunct="1"/>
            <a:r>
              <a:rPr lang="de-AT" altLang="de-DE" sz="2400" dirty="0"/>
              <a:t>MS </a:t>
            </a:r>
            <a:r>
              <a:rPr lang="de-AT" altLang="de-DE" sz="2000" dirty="0"/>
              <a:t>mit sportlichem </a:t>
            </a:r>
            <a:r>
              <a:rPr lang="de-AT" altLang="de-DE" sz="2000" dirty="0" smtClean="0"/>
              <a:t>Schwerpunkt</a:t>
            </a:r>
          </a:p>
          <a:p>
            <a:pPr eaLnBrk="1" hangingPunct="1"/>
            <a:r>
              <a:rPr lang="de-AT" altLang="de-DE" sz="2000" dirty="0" smtClean="0"/>
              <a:t>MS MINT (Schulversuch)</a:t>
            </a:r>
            <a:endParaRPr lang="de-AT" alt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 animBg="1"/>
      <p:bldP spid="17461" grpId="0" animBg="1"/>
      <p:bldP spid="17462" grpId="0" animBg="1"/>
      <p:bldP spid="17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2060574"/>
            <a:ext cx="8364977" cy="396078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Es besteht Anmeldepflicht für alle Schüler/innen.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Melden Sie Ihr Kind bei der Erstwunschschule an.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 smtClean="0"/>
              <a:t>Anmeldefrist ab </a:t>
            </a:r>
            <a:r>
              <a:rPr lang="de-DE" altLang="de-DE" sz="2400" b="1" dirty="0"/>
              <a:t>Montag, </a:t>
            </a:r>
            <a:r>
              <a:rPr lang="de-DE" altLang="de-DE" sz="2400" b="1" dirty="0" smtClean="0"/>
              <a:t>17. </a:t>
            </a:r>
            <a:r>
              <a:rPr lang="de-DE" altLang="de-DE" sz="2400" b="1" dirty="0"/>
              <a:t>Februar </a:t>
            </a:r>
            <a:r>
              <a:rPr lang="de-DE" altLang="de-DE" sz="2400" b="1" dirty="0" smtClean="0"/>
              <a:t>2025 </a:t>
            </a:r>
            <a:r>
              <a:rPr lang="de-DE" altLang="de-DE" sz="2400" dirty="0"/>
              <a:t>(Beginn des 2. </a:t>
            </a:r>
            <a:r>
              <a:rPr lang="de-DE" altLang="de-DE" sz="2400" dirty="0" smtClean="0"/>
              <a:t>Semesters) bis </a:t>
            </a:r>
            <a:r>
              <a:rPr lang="de-DE" altLang="de-DE" sz="2400" b="1" dirty="0"/>
              <a:t>Freitag, </a:t>
            </a:r>
            <a:r>
              <a:rPr lang="de-DE" altLang="de-DE" sz="2400" b="1" dirty="0" smtClean="0"/>
              <a:t>28. </a:t>
            </a:r>
            <a:r>
              <a:rPr lang="de-DE" altLang="de-DE" sz="2400" b="1" dirty="0" smtClean="0"/>
              <a:t>Februar </a:t>
            </a:r>
            <a:r>
              <a:rPr lang="de-DE" altLang="de-DE" sz="2400" b="1" dirty="0" smtClean="0"/>
              <a:t>2025. </a:t>
            </a:r>
            <a:r>
              <a:rPr lang="de-DE" sz="2400" dirty="0" smtClean="0"/>
              <a:t>Wenn </a:t>
            </a:r>
            <a:r>
              <a:rPr lang="de-DE" sz="2400" dirty="0"/>
              <a:t>möglich, bitten wir Sie darum, die Erstwunschschule schon in den ersten Tagen aufzusuchen.</a:t>
            </a:r>
            <a:endParaRPr lang="de-DE" altLang="de-DE" sz="2400" dirty="0"/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Bringen Sie das Original der Schulnachricht mit.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Geben Sie auf der Rückseite der Schulnachricht (Reihungsformular) Ihre Schulwünsche bekannt.</a:t>
            </a:r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Anmeldung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992938" cy="1106487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</a:t>
            </a:r>
            <a:br>
              <a:rPr lang="de-DE" altLang="de-DE" sz="3200" dirty="0"/>
            </a:br>
            <a:r>
              <a:rPr lang="de-DE" altLang="de-DE" sz="3200" dirty="0"/>
              <a:t>die Mittelschule</a:t>
            </a:r>
            <a:endParaRPr lang="de-AT" altLang="de-DE" sz="32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2100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In der Mittelschule erhalten die Schüler/innen auf Wunsch eine zusätzlichen Ausbildung in der Zweiten lebenden Fremdsprache bzw. in den Naturwissenschaften.</a:t>
            </a:r>
            <a:br>
              <a:rPr lang="de-DE" altLang="de-DE" sz="2000" dirty="0"/>
            </a:br>
            <a:r>
              <a:rPr lang="de-DE" altLang="de-DE" sz="2000" dirty="0"/>
              <a:t>Damit erwerben sie die Möglichkeit, nach Abschluss der Mittelschule, die Oberstufe eines Gymnasiums bzw. Realgymnasiums zu besuchen.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Beachten Sie bei der Anmeldung die Sprengelgrenzen.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Die Anmeldung gilt als Schulplatzzuweisung.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Sie erhalten keine weitere Nachricht.</a:t>
            </a:r>
          </a:p>
          <a:p>
            <a:pPr eaLnBrk="1" hangingPunct="1">
              <a:lnSpc>
                <a:spcPct val="120000"/>
              </a:lnSpc>
            </a:pPr>
            <a:r>
              <a:rPr lang="de-AT" altLang="de-DE" sz="2000" dirty="0"/>
              <a:t>Die Schulplatzzuweisung ist verbindlich.</a:t>
            </a:r>
            <a:endParaRPr lang="de-DE" altLang="de-DE" sz="2000" dirty="0"/>
          </a:p>
        </p:txBody>
      </p:sp>
      <p:sp>
        <p:nvSpPr>
          <p:cNvPr id="58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800"/>
            <a:ext cx="6992938" cy="1079500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 eine Schwerpunktmittelschule</a:t>
            </a:r>
            <a:endParaRPr lang="de-AT" altLang="de-DE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Ihr Kind muss einen Eignungsprüfung ablegen.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Erkundigen Sie sich frühzeitig über Termin und Anmeldung an der jeweiligen Schwerpunktschule.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Vor den Semesterferien erhalten Sie die Information über die Reihung Ihres Kindes beim Eignungstest und können Ihre Schulwünsche danach ausrichten.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Sie erhalten bis </a:t>
            </a:r>
            <a:r>
              <a:rPr lang="de-DE" altLang="de-DE" sz="1800" dirty="0" smtClean="0"/>
              <a:t>Mitte </a:t>
            </a:r>
            <a:r>
              <a:rPr lang="de-DE" altLang="de-DE" sz="1800" dirty="0"/>
              <a:t>März eine schriftliche Information der Erstwunschschule.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 dirty="0"/>
              <a:t>Kann der Erstwunsch nicht erfüllt werden, werden die Ersatzwünsche automatisch in der gewünschten Reihenfolge bearbeitet.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Die Angabe von sinnvoll gereihten Ersatzwünschen ist daher erforderlich.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 dirty="0"/>
              <a:t>Sie erhalten eine schriftliche Nachricht von der aufnehmenden Schule bis </a:t>
            </a:r>
            <a:r>
              <a:rPr lang="de-DE" altLang="de-DE" sz="1800" dirty="0" smtClean="0"/>
              <a:t>Mitte April.</a:t>
            </a:r>
            <a:endParaRPr lang="de-DE" altLang="de-DE" sz="1800" dirty="0"/>
          </a:p>
          <a:p>
            <a:pPr eaLnBrk="1" hangingPunct="1">
              <a:lnSpc>
                <a:spcPct val="90000"/>
              </a:lnSpc>
            </a:pPr>
            <a:r>
              <a:rPr lang="de-AT" altLang="de-DE" sz="1800" dirty="0"/>
              <a:t>Die vorläufige Schulplatzzuweisung ist verbindlich.</a:t>
            </a:r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Ihr Kind soll ins Gymnasium</a:t>
            </a:r>
            <a:endParaRPr lang="de-AT" altLang="de-DE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1767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19138" algn="l"/>
              </a:tabLst>
            </a:pPr>
            <a:r>
              <a:rPr lang="de-DE" altLang="de-DE" sz="2000" dirty="0"/>
              <a:t>Voraussetzung:</a:t>
            </a:r>
            <a:br>
              <a:rPr lang="de-DE" altLang="de-DE" sz="2000" dirty="0"/>
            </a:br>
            <a:r>
              <a:rPr lang="de-DE" altLang="de-DE" sz="2000" dirty="0"/>
              <a:t>In Deutsch und Mathematik keine schlechtere Beurteilung als Gut.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Kann der Erstwunsch nicht erfüllt werden, werden die Ersatzwünsche automatisch in der gewünschten Reihenfolge bearbeitet.</a:t>
            </a:r>
          </a:p>
          <a:p>
            <a:pPr marL="344487" lvl="1" indent="0" eaLnBrk="1" hangingPunct="1">
              <a:lnSpc>
                <a:spcPct val="90000"/>
              </a:lnSpc>
              <a:spcBef>
                <a:spcPct val="0"/>
              </a:spcBef>
              <a:buNone/>
              <a:tabLst>
                <a:tab pos="719138" algn="l"/>
              </a:tabLst>
            </a:pPr>
            <a:r>
              <a:rPr lang="de-DE" altLang="de-DE" sz="2000" dirty="0">
                <a:ea typeface="+mn-ea"/>
                <a:cs typeface="+mn-cs"/>
              </a:rPr>
              <a:t>Die Angabe von sinnvoll gereihter Ersatzwünschen ist daher wichtig.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Sie erhalten bis spätestens </a:t>
            </a:r>
            <a:r>
              <a:rPr lang="de-DE" altLang="de-DE" sz="2000" dirty="0" smtClean="0"/>
              <a:t>Mitte </a:t>
            </a:r>
            <a:r>
              <a:rPr lang="de-DE" altLang="de-DE" sz="2000" dirty="0"/>
              <a:t>März eine schriftliche Information der Erstwunschschule.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Können an einem AHS-Standort nicht alle Bewerberinnen untergebracht werden, weist </a:t>
            </a:r>
            <a:r>
              <a:rPr lang="de-DE" altLang="de-DE" sz="2000" dirty="0" smtClean="0"/>
              <a:t>die Bildungsdirektion unter </a:t>
            </a:r>
            <a:r>
              <a:rPr lang="de-DE" altLang="de-DE" sz="2000" dirty="0"/>
              <a:t>Berücksichtigung der Wohnortnähe und der Geschwisterregelung einen Schulplatz zu.</a:t>
            </a:r>
            <a:endParaRPr lang="de-AT" altLang="de-DE" sz="2000" dirty="0"/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AT" altLang="de-DE" sz="2000" dirty="0"/>
              <a:t>Die vorläufige Schulplatzzuweisung ist verbindlich.</a:t>
            </a: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Wenn Sie Fragen haben	</a:t>
            </a:r>
            <a:endParaRPr lang="de-AT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8354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Wenden Sie sich bitte an die Direktion Ihrer Volksschule.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Über die Zugangskriterien der Schwerpunktmittelschulen informieren Sie die jeweiligen Schulen.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hlinkClick r:id="" action="ppaction://hlinkshowjump?jump=endshow"/>
              </a:rPr>
              <a:t>Ende</a:t>
            </a: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484</Words>
  <Application>Microsoft Office PowerPoint</Application>
  <PresentationFormat>Bildschirmpräsentation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Netzwerk</vt:lpstr>
      <vt:lpstr>Aufnahme an weiterführenden Schulen im Schuljahr 2025/26</vt:lpstr>
      <vt:lpstr>Die richtige Entscheidung für Ihr Kind </vt:lpstr>
      <vt:lpstr>Welche Ausbildungswege stehen nach der Volksschule offen?</vt:lpstr>
      <vt:lpstr>Anmeldung</vt:lpstr>
      <vt:lpstr>Ihr Kind soll an die Mittelschule</vt:lpstr>
      <vt:lpstr>Ihr Kind soll an eine Schwerpunktmittelschule</vt:lpstr>
      <vt:lpstr>Ihr Kind soll ins Gymnasium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Braun Stephan</cp:lastModifiedBy>
  <cp:revision>93</cp:revision>
  <dcterms:created xsi:type="dcterms:W3CDTF">2006-10-02T05:39:47Z</dcterms:created>
  <dcterms:modified xsi:type="dcterms:W3CDTF">2024-10-01T11:13:14Z</dcterms:modified>
</cp:coreProperties>
</file>